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png&amp;ehk=WCDuUdh5yk0ey3VVRnvY4A&amp;r=0&amp;pid=OfficeInsert" ContentType="image/p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8"/>
  </p:notesMasterIdLst>
  <p:sldIdLst>
    <p:sldId id="256" r:id="rId2"/>
    <p:sldId id="262" r:id="rId3"/>
    <p:sldId id="269" r:id="rId4"/>
    <p:sldId id="268" r:id="rId5"/>
    <p:sldId id="257" r:id="rId6"/>
    <p:sldId id="270" r:id="rId7"/>
    <p:sldId id="289" r:id="rId8"/>
    <p:sldId id="290" r:id="rId9"/>
    <p:sldId id="287" r:id="rId10"/>
    <p:sldId id="291" r:id="rId11"/>
    <p:sldId id="288" r:id="rId12"/>
    <p:sldId id="292" r:id="rId13"/>
    <p:sldId id="258" r:id="rId14"/>
    <p:sldId id="280" r:id="rId15"/>
    <p:sldId id="281" r:id="rId16"/>
    <p:sldId id="285" r:id="rId17"/>
    <p:sldId id="286" r:id="rId18"/>
    <p:sldId id="294" r:id="rId19"/>
    <p:sldId id="284" r:id="rId20"/>
    <p:sldId id="283" r:id="rId21"/>
    <p:sldId id="276" r:id="rId22"/>
    <p:sldId id="278" r:id="rId23"/>
    <p:sldId id="293" r:id="rId24"/>
    <p:sldId id="279" r:id="rId25"/>
    <p:sldId id="264" r:id="rId26"/>
    <p:sldId id="261" r:id="rId27"/>
  </p:sldIdLst>
  <p:sldSz cx="12192000" cy="6858000"/>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70" autoAdjust="0"/>
  </p:normalViewPr>
  <p:slideViewPr>
    <p:cSldViewPr snapToGrid="0">
      <p:cViewPr varScale="1">
        <p:scale>
          <a:sx n="83" d="100"/>
          <a:sy n="83" d="100"/>
        </p:scale>
        <p:origin x="-324" y="-9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69" d="100"/>
          <a:sy n="69" d="100"/>
        </p:scale>
        <p:origin x="3150"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B69EE0F4-FD89-4C0B-9AAC-2913E72269BA}" type="datetimeFigureOut">
              <a:rPr lang="en-US" smtClean="0"/>
              <a:t>5/3/2017</a:t>
            </a:fld>
            <a:endParaRPr lang="en-US" dirty="0"/>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4" rIns="93287" bIns="46644" rtlCol="0" anchor="ctr"/>
          <a:lstStyle/>
          <a:p>
            <a:endParaRPr lang="en-US" dirty="0"/>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EC73621C-5AD9-427C-9F92-D5840E30580D}" type="slidenum">
              <a:rPr lang="en-US" smtClean="0"/>
              <a:t>‹#›</a:t>
            </a:fld>
            <a:endParaRPr lang="en-US" dirty="0"/>
          </a:p>
        </p:txBody>
      </p:sp>
    </p:spTree>
    <p:extLst>
      <p:ext uri="{BB962C8B-B14F-4D97-AF65-F5344CB8AC3E}">
        <p14:creationId xmlns:p14="http://schemas.microsoft.com/office/powerpoint/2010/main" val="166883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1</a:t>
            </a:fld>
            <a:endParaRPr lang="en-US" dirty="0"/>
          </a:p>
        </p:txBody>
      </p:sp>
    </p:spTree>
    <p:extLst>
      <p:ext uri="{BB962C8B-B14F-4D97-AF65-F5344CB8AC3E}">
        <p14:creationId xmlns:p14="http://schemas.microsoft.com/office/powerpoint/2010/main" val="25642943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10</a:t>
            </a:fld>
            <a:endParaRPr lang="en-US" dirty="0"/>
          </a:p>
        </p:txBody>
      </p:sp>
    </p:spTree>
    <p:extLst>
      <p:ext uri="{BB962C8B-B14F-4D97-AF65-F5344CB8AC3E}">
        <p14:creationId xmlns:p14="http://schemas.microsoft.com/office/powerpoint/2010/main" val="16311147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11</a:t>
            </a:fld>
            <a:endParaRPr lang="en-US" dirty="0"/>
          </a:p>
        </p:txBody>
      </p:sp>
    </p:spTree>
    <p:extLst>
      <p:ext uri="{BB962C8B-B14F-4D97-AF65-F5344CB8AC3E}">
        <p14:creationId xmlns:p14="http://schemas.microsoft.com/office/powerpoint/2010/main" val="31038218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12</a:t>
            </a:fld>
            <a:endParaRPr lang="en-US" dirty="0"/>
          </a:p>
        </p:txBody>
      </p:sp>
    </p:spTree>
    <p:extLst>
      <p:ext uri="{BB962C8B-B14F-4D97-AF65-F5344CB8AC3E}">
        <p14:creationId xmlns:p14="http://schemas.microsoft.com/office/powerpoint/2010/main" val="5146081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13</a:t>
            </a:fld>
            <a:endParaRPr lang="en-US" dirty="0"/>
          </a:p>
        </p:txBody>
      </p:sp>
    </p:spTree>
    <p:extLst>
      <p:ext uri="{BB962C8B-B14F-4D97-AF65-F5344CB8AC3E}">
        <p14:creationId xmlns:p14="http://schemas.microsoft.com/office/powerpoint/2010/main" val="24016826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14</a:t>
            </a:fld>
            <a:endParaRPr lang="en-US" dirty="0"/>
          </a:p>
        </p:txBody>
      </p:sp>
    </p:spTree>
    <p:extLst>
      <p:ext uri="{BB962C8B-B14F-4D97-AF65-F5344CB8AC3E}">
        <p14:creationId xmlns:p14="http://schemas.microsoft.com/office/powerpoint/2010/main" val="12502104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15</a:t>
            </a:fld>
            <a:endParaRPr lang="en-US" dirty="0"/>
          </a:p>
        </p:txBody>
      </p:sp>
    </p:spTree>
    <p:extLst>
      <p:ext uri="{BB962C8B-B14F-4D97-AF65-F5344CB8AC3E}">
        <p14:creationId xmlns:p14="http://schemas.microsoft.com/office/powerpoint/2010/main" val="39285643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16</a:t>
            </a:fld>
            <a:endParaRPr lang="en-US" dirty="0"/>
          </a:p>
        </p:txBody>
      </p:sp>
    </p:spTree>
    <p:extLst>
      <p:ext uri="{BB962C8B-B14F-4D97-AF65-F5344CB8AC3E}">
        <p14:creationId xmlns:p14="http://schemas.microsoft.com/office/powerpoint/2010/main" val="37722757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17</a:t>
            </a:fld>
            <a:endParaRPr lang="en-US" dirty="0"/>
          </a:p>
        </p:txBody>
      </p:sp>
    </p:spTree>
    <p:extLst>
      <p:ext uri="{BB962C8B-B14F-4D97-AF65-F5344CB8AC3E}">
        <p14:creationId xmlns:p14="http://schemas.microsoft.com/office/powerpoint/2010/main" val="2296343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18</a:t>
            </a:fld>
            <a:endParaRPr lang="en-US" dirty="0"/>
          </a:p>
        </p:txBody>
      </p:sp>
    </p:spTree>
    <p:extLst>
      <p:ext uri="{BB962C8B-B14F-4D97-AF65-F5344CB8AC3E}">
        <p14:creationId xmlns:p14="http://schemas.microsoft.com/office/powerpoint/2010/main" val="31363482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19</a:t>
            </a:fld>
            <a:endParaRPr lang="en-US" dirty="0"/>
          </a:p>
        </p:txBody>
      </p:sp>
    </p:spTree>
    <p:extLst>
      <p:ext uri="{BB962C8B-B14F-4D97-AF65-F5344CB8AC3E}">
        <p14:creationId xmlns:p14="http://schemas.microsoft.com/office/powerpoint/2010/main" val="3430660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2</a:t>
            </a:fld>
            <a:endParaRPr lang="en-US" dirty="0"/>
          </a:p>
        </p:txBody>
      </p:sp>
    </p:spTree>
    <p:extLst>
      <p:ext uri="{BB962C8B-B14F-4D97-AF65-F5344CB8AC3E}">
        <p14:creationId xmlns:p14="http://schemas.microsoft.com/office/powerpoint/2010/main" val="25158937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20</a:t>
            </a:fld>
            <a:endParaRPr lang="en-US" dirty="0"/>
          </a:p>
        </p:txBody>
      </p:sp>
    </p:spTree>
    <p:extLst>
      <p:ext uri="{BB962C8B-B14F-4D97-AF65-F5344CB8AC3E}">
        <p14:creationId xmlns:p14="http://schemas.microsoft.com/office/powerpoint/2010/main" val="21629389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21</a:t>
            </a:fld>
            <a:endParaRPr lang="en-US" dirty="0"/>
          </a:p>
        </p:txBody>
      </p:sp>
    </p:spTree>
    <p:extLst>
      <p:ext uri="{BB962C8B-B14F-4D97-AF65-F5344CB8AC3E}">
        <p14:creationId xmlns:p14="http://schemas.microsoft.com/office/powerpoint/2010/main" val="17560831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22</a:t>
            </a:fld>
            <a:endParaRPr lang="en-US" dirty="0"/>
          </a:p>
        </p:txBody>
      </p:sp>
    </p:spTree>
    <p:extLst>
      <p:ext uri="{BB962C8B-B14F-4D97-AF65-F5344CB8AC3E}">
        <p14:creationId xmlns:p14="http://schemas.microsoft.com/office/powerpoint/2010/main" val="35753173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23</a:t>
            </a:fld>
            <a:endParaRPr lang="en-US" dirty="0"/>
          </a:p>
        </p:txBody>
      </p:sp>
    </p:spTree>
    <p:extLst>
      <p:ext uri="{BB962C8B-B14F-4D97-AF65-F5344CB8AC3E}">
        <p14:creationId xmlns:p14="http://schemas.microsoft.com/office/powerpoint/2010/main" val="32887538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24</a:t>
            </a:fld>
            <a:endParaRPr lang="en-US" dirty="0"/>
          </a:p>
        </p:txBody>
      </p:sp>
    </p:spTree>
    <p:extLst>
      <p:ext uri="{BB962C8B-B14F-4D97-AF65-F5344CB8AC3E}">
        <p14:creationId xmlns:p14="http://schemas.microsoft.com/office/powerpoint/2010/main" val="28644464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25</a:t>
            </a:fld>
            <a:endParaRPr lang="en-US" dirty="0"/>
          </a:p>
        </p:txBody>
      </p:sp>
    </p:spTree>
    <p:extLst>
      <p:ext uri="{BB962C8B-B14F-4D97-AF65-F5344CB8AC3E}">
        <p14:creationId xmlns:p14="http://schemas.microsoft.com/office/powerpoint/2010/main" val="11108364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26</a:t>
            </a:fld>
            <a:endParaRPr lang="en-US" dirty="0"/>
          </a:p>
        </p:txBody>
      </p:sp>
    </p:spTree>
    <p:extLst>
      <p:ext uri="{BB962C8B-B14F-4D97-AF65-F5344CB8AC3E}">
        <p14:creationId xmlns:p14="http://schemas.microsoft.com/office/powerpoint/2010/main" val="2053006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3</a:t>
            </a:fld>
            <a:endParaRPr lang="en-US" dirty="0"/>
          </a:p>
        </p:txBody>
      </p:sp>
    </p:spTree>
    <p:extLst>
      <p:ext uri="{BB962C8B-B14F-4D97-AF65-F5344CB8AC3E}">
        <p14:creationId xmlns:p14="http://schemas.microsoft.com/office/powerpoint/2010/main" val="3126991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4</a:t>
            </a:fld>
            <a:endParaRPr lang="en-US" dirty="0"/>
          </a:p>
        </p:txBody>
      </p:sp>
    </p:spTree>
    <p:extLst>
      <p:ext uri="{BB962C8B-B14F-4D97-AF65-F5344CB8AC3E}">
        <p14:creationId xmlns:p14="http://schemas.microsoft.com/office/powerpoint/2010/main" val="4021431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2871"/>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5</a:t>
            </a:fld>
            <a:endParaRPr lang="en-US" dirty="0"/>
          </a:p>
        </p:txBody>
      </p:sp>
    </p:spTree>
    <p:extLst>
      <p:ext uri="{BB962C8B-B14F-4D97-AF65-F5344CB8AC3E}">
        <p14:creationId xmlns:p14="http://schemas.microsoft.com/office/powerpoint/2010/main" val="940913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6</a:t>
            </a:fld>
            <a:endParaRPr lang="en-US" dirty="0"/>
          </a:p>
        </p:txBody>
      </p:sp>
    </p:spTree>
    <p:extLst>
      <p:ext uri="{BB962C8B-B14F-4D97-AF65-F5344CB8AC3E}">
        <p14:creationId xmlns:p14="http://schemas.microsoft.com/office/powerpoint/2010/main" val="2116309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7</a:t>
            </a:fld>
            <a:endParaRPr lang="en-US" dirty="0"/>
          </a:p>
        </p:txBody>
      </p:sp>
    </p:spTree>
    <p:extLst>
      <p:ext uri="{BB962C8B-B14F-4D97-AF65-F5344CB8AC3E}">
        <p14:creationId xmlns:p14="http://schemas.microsoft.com/office/powerpoint/2010/main" val="18269524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8</a:t>
            </a:fld>
            <a:endParaRPr lang="en-US" dirty="0"/>
          </a:p>
        </p:txBody>
      </p:sp>
    </p:spTree>
    <p:extLst>
      <p:ext uri="{BB962C8B-B14F-4D97-AF65-F5344CB8AC3E}">
        <p14:creationId xmlns:p14="http://schemas.microsoft.com/office/powerpoint/2010/main" val="17696567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73621C-5AD9-427C-9F92-D5840E30580D}" type="slidenum">
              <a:rPr lang="en-US" smtClean="0"/>
              <a:t>9</a:t>
            </a:fld>
            <a:endParaRPr lang="en-US" dirty="0"/>
          </a:p>
        </p:txBody>
      </p:sp>
    </p:spTree>
    <p:extLst>
      <p:ext uri="{BB962C8B-B14F-4D97-AF65-F5344CB8AC3E}">
        <p14:creationId xmlns:p14="http://schemas.microsoft.com/office/powerpoint/2010/main" val="21102859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1E700B27-DE4C-4B9E-BB11-B9027034A00F}" type="datetimeFigureOut">
              <a:rPr lang="en-US" dirty="0"/>
              <a:pPr/>
              <a:t>5/3/2017</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40F4739-9812-4A9F-890D-2AD6BA5F6EE8}" type="datetimeFigureOut">
              <a:rPr lang="en-US" dirty="0"/>
              <a:t>5/3/2017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8845AC5-A3F8-44AA-BA8F-596CDCC976D3}" type="datetimeFigureOut">
              <a:rPr lang="en-US" dirty="0"/>
              <a:t>5/3/2017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C873B183-A821-4095-A363-9EC968635539}" type="datetimeFigureOut">
              <a:rPr lang="en-US" dirty="0"/>
              <a:t>5/3/2017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4D01B4-0AA5-45E6-B2E6-5FA4078AEBCF}" type="datetimeFigureOut">
              <a:rPr lang="en-US" dirty="0"/>
              <a:t>5/3/2017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147335C-0450-40D7-8612-B3203BED4F28}" type="datetimeFigureOut">
              <a:rPr lang="en-US" dirty="0"/>
              <a:t>5/3/2017</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246A105-2A1C-4284-B4EA-07CF89B1A393}" type="datetimeFigureOut">
              <a:rPr lang="en-US" dirty="0"/>
              <a:t>5/3/2017</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DBE609-F3F2-45E6-BD6A-E03A8C86C1AE}" type="datetimeFigureOut">
              <a:rPr lang="en-US" dirty="0"/>
              <a:t>5/3/2017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24AD68-089C-4467-A8F3-EA2BBCA6B44E}" type="datetimeFigureOut">
              <a:rPr lang="en-US" dirty="0"/>
              <a:t>5/3/2017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C51FCE-E4BB-4680-8E50-3C0E348D2609}" type="datetimeFigureOut">
              <a:rPr lang="en-US" dirty="0"/>
              <a:t>5/3/2017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AA073D-A903-47F8-8D16-77642FB0DF1F}" type="datetimeFigureOut">
              <a:rPr lang="en-US" dirty="0"/>
              <a:t>5/3/2017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91FA40-626B-4CA1-85D0-7A9016E395BA}" type="datetimeFigureOut">
              <a:rPr lang="en-US" dirty="0"/>
              <a:t>5/3/2017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F425EA-B9DC-48A7-991E-9A82573B1B21}" type="datetimeFigureOut">
              <a:rPr lang="en-US" dirty="0"/>
              <a:t>5/3/2017</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CB97F8-6CEB-469B-AFCC-889F2A2B1D5A}" type="datetimeFigureOut">
              <a:rPr lang="en-US" dirty="0"/>
              <a:t>5/3/2017</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A9179F-009E-4FA5-B091-7EBB82A185BD}" type="datetimeFigureOut">
              <a:rPr lang="en-US" dirty="0"/>
              <a:t>5/3/2017</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E665CEB-0076-4E37-B880-BCEA9784DE0A}" type="datetimeFigureOut">
              <a:rPr lang="en-US" dirty="0"/>
              <a:t>5/3/2017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6149E5E-3896-4118-99A7-7B85668F1C5E}" type="datetimeFigureOut">
              <a:rPr lang="en-US" dirty="0"/>
              <a:t>5/3/2017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7E0D914D-B099-4142-A885-11F276715148}" type="datetimeFigureOut">
              <a:rPr lang="en-US" dirty="0"/>
              <a:t>5/3/2017</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r>
              <a:rPr lang="en-US" dirty="0"/>
              <a:t>
              </a:t>
            </a:r>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amp;ehk=WCDuUdh5yk0ey3VVRnvY4A&amp;r=0&amp;pid=OfficeInsert"/><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amp;ehk=WCDuUdh5yk0ey3VVRnvY4A&amp;r=0&amp;pid=OfficeInsert"/><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3.gi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5.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5000" dirty="0"/>
              <a:t>Procurement &amp; Contract Terms &amp; Conditions for Utilities </a:t>
            </a:r>
          </a:p>
        </p:txBody>
      </p:sp>
      <p:sp>
        <p:nvSpPr>
          <p:cNvPr id="3" name="Subtitle 2"/>
          <p:cNvSpPr>
            <a:spLocks noGrp="1"/>
          </p:cNvSpPr>
          <p:nvPr>
            <p:ph type="subTitle" idx="1"/>
          </p:nvPr>
        </p:nvSpPr>
        <p:spPr/>
        <p:txBody>
          <a:bodyPr>
            <a:noAutofit/>
          </a:bodyPr>
          <a:lstStyle/>
          <a:p>
            <a:pPr algn="ctr"/>
            <a:r>
              <a:rPr lang="en-US" sz="2200" b="1" dirty="0"/>
              <a:t>Jean Block, Chief Legal Officer</a:t>
            </a:r>
          </a:p>
          <a:p>
            <a:pPr algn="ctr"/>
            <a:r>
              <a:rPr lang="en-US" sz="2200" b="1" dirty="0"/>
              <a:t>Little Rock Wastewater </a:t>
            </a:r>
          </a:p>
        </p:txBody>
      </p:sp>
    </p:spTree>
    <p:extLst>
      <p:ext uri="{BB962C8B-B14F-4D97-AF65-F5344CB8AC3E}">
        <p14:creationId xmlns:p14="http://schemas.microsoft.com/office/powerpoint/2010/main" val="2849595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300" dirty="0"/>
              <a:t>Key Terms &amp; Conditions in Bid Documents</a:t>
            </a:r>
            <a:br>
              <a:rPr lang="en-US" sz="3300" dirty="0"/>
            </a:br>
            <a:r>
              <a:rPr lang="en-US" sz="2900" dirty="0"/>
              <a:t>Conflict of Interest Disclosure</a:t>
            </a:r>
          </a:p>
        </p:txBody>
      </p:sp>
      <p:sp>
        <p:nvSpPr>
          <p:cNvPr id="3" name="Content Placeholder 2"/>
          <p:cNvSpPr>
            <a:spLocks noGrp="1"/>
          </p:cNvSpPr>
          <p:nvPr>
            <p:ph idx="1"/>
          </p:nvPr>
        </p:nvSpPr>
        <p:spPr/>
        <p:txBody>
          <a:bodyPr>
            <a:normAutofit fontScale="92500" lnSpcReduction="10000"/>
          </a:bodyPr>
          <a:lstStyle/>
          <a:p>
            <a:pPr marL="0" lvl="1" indent="0">
              <a:buNone/>
            </a:pPr>
            <a:r>
              <a:rPr lang="en-US" sz="1800" dirty="0"/>
              <a:t>Vendor </a:t>
            </a:r>
            <a:r>
              <a:rPr lang="en-US" sz="1800" b="1" dirty="0"/>
              <a:t>must</a:t>
            </a:r>
            <a:r>
              <a:rPr lang="en-US" sz="1800" dirty="0"/>
              <a:t> disclose all known possible conflicts of interest, which exist at the time of vendor's bid submission.  Conflicts of interest include, but are not limited to the following:</a:t>
            </a:r>
          </a:p>
          <a:p>
            <a:pPr marL="0" indent="0">
              <a:buNone/>
            </a:pPr>
            <a:r>
              <a:rPr lang="en-US" dirty="0"/>
              <a:t> </a:t>
            </a:r>
          </a:p>
          <a:p>
            <a:pPr marL="285750" lvl="2" indent="-285750">
              <a:buFont typeface="Wingdings" panose="05000000000000000000" pitchFamily="2" charset="2"/>
              <a:buChar char="Ø"/>
            </a:pPr>
            <a:r>
              <a:rPr lang="en-US" sz="1800" dirty="0"/>
              <a:t>Relationships between vendor's employees, officers, and the employees of LRW.</a:t>
            </a:r>
          </a:p>
          <a:p>
            <a:pPr marL="285750" lvl="2" indent="-285750">
              <a:buFont typeface="Wingdings" panose="05000000000000000000" pitchFamily="2" charset="2"/>
              <a:buChar char="Ø"/>
            </a:pPr>
            <a:r>
              <a:rPr lang="en-US" sz="1800" dirty="0"/>
              <a:t>Relationships between vendor's employees, officers, and the LRWRC.</a:t>
            </a:r>
          </a:p>
          <a:p>
            <a:pPr marL="0" indent="0">
              <a:buNone/>
            </a:pPr>
            <a:endParaRPr lang="en-US" dirty="0"/>
          </a:p>
          <a:p>
            <a:pPr marL="0" lvl="1" indent="0">
              <a:buNone/>
            </a:pPr>
            <a:r>
              <a:rPr lang="en-US" sz="1800" dirty="0"/>
              <a:t>Vendor's failure to disclose such a relationship may result in one of the following: LRW's rejection of vendor's bid response or LRW's cancellation of any resultant contract.  </a:t>
            </a:r>
          </a:p>
          <a:p>
            <a:endParaRPr lang="en-US" dirty="0"/>
          </a:p>
        </p:txBody>
      </p:sp>
    </p:spTree>
    <p:extLst>
      <p:ext uri="{BB962C8B-B14F-4D97-AF65-F5344CB8AC3E}">
        <p14:creationId xmlns:p14="http://schemas.microsoft.com/office/powerpoint/2010/main" val="2999623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5" y="951634"/>
            <a:ext cx="8761413" cy="706964"/>
          </a:xfrm>
        </p:spPr>
        <p:txBody>
          <a:bodyPr/>
          <a:lstStyle/>
          <a:p>
            <a:pPr algn="ctr"/>
            <a:r>
              <a:rPr lang="en-US" sz="3300" dirty="0"/>
              <a:t>Key Terms &amp; Conditions in Bid Documents</a:t>
            </a:r>
            <a:br>
              <a:rPr lang="en-US" sz="3300" dirty="0"/>
            </a:br>
            <a:r>
              <a:rPr lang="en-US" sz="2900" dirty="0"/>
              <a:t>Publicity</a:t>
            </a:r>
          </a:p>
        </p:txBody>
      </p:sp>
      <p:sp>
        <p:nvSpPr>
          <p:cNvPr id="3" name="Content Placeholder 2"/>
          <p:cNvSpPr>
            <a:spLocks noGrp="1"/>
          </p:cNvSpPr>
          <p:nvPr>
            <p:ph idx="1"/>
          </p:nvPr>
        </p:nvSpPr>
        <p:spPr/>
        <p:txBody>
          <a:bodyPr/>
          <a:lstStyle/>
          <a:p>
            <a:pPr marL="0" indent="0">
              <a:buNone/>
            </a:pPr>
            <a:r>
              <a:rPr lang="en-US" dirty="0"/>
              <a:t>Vendor shall not issue a news release or article pertaining to this solicitation or any portion of the project, in any medium, at any time during the pendency of the solicitation or fulfillment of the terms of this contract </a:t>
            </a:r>
            <a:r>
              <a:rPr lang="en-US" b="1" dirty="0"/>
              <a:t>without LRW’s prior written approval.</a:t>
            </a:r>
            <a:r>
              <a:rPr lang="en-US" dirty="0"/>
              <a:t>  Vendor’s failure to comply with this requirement may be cause for LRW’s rejection of Vendor’s response or LRW’s cancellation of this contract. </a:t>
            </a:r>
          </a:p>
          <a:p>
            <a:pPr marL="0" indent="0">
              <a:buNone/>
            </a:pPr>
            <a:endParaRPr lang="en-US" dirty="0"/>
          </a:p>
        </p:txBody>
      </p:sp>
    </p:spTree>
    <p:extLst>
      <p:ext uri="{BB962C8B-B14F-4D97-AF65-F5344CB8AC3E}">
        <p14:creationId xmlns:p14="http://schemas.microsoft.com/office/powerpoint/2010/main" val="3821489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300" dirty="0"/>
              <a:t>Key Terms &amp; Conditions in Bid Documents</a:t>
            </a:r>
            <a:br>
              <a:rPr lang="en-US" sz="3300" dirty="0"/>
            </a:br>
            <a:r>
              <a:rPr lang="en-US" sz="2900" dirty="0"/>
              <a:t>Right to Award Contract/ Multiple vendors</a:t>
            </a:r>
          </a:p>
        </p:txBody>
      </p:sp>
      <p:sp>
        <p:nvSpPr>
          <p:cNvPr id="3" name="Content Placeholder 2"/>
          <p:cNvSpPr>
            <a:spLocks noGrp="1"/>
          </p:cNvSpPr>
          <p:nvPr>
            <p:ph idx="1"/>
          </p:nvPr>
        </p:nvSpPr>
        <p:spPr/>
        <p:txBody>
          <a:bodyPr>
            <a:normAutofit lnSpcReduction="10000"/>
          </a:bodyPr>
          <a:lstStyle/>
          <a:p>
            <a:pPr marL="0" indent="0">
              <a:buNone/>
            </a:pPr>
            <a:r>
              <a:rPr lang="en-US" b="1" u="sng" dirty="0"/>
              <a:t>Right to Award/Not Award Contract</a:t>
            </a:r>
          </a:p>
          <a:p>
            <a:pPr marL="0" indent="0">
              <a:buNone/>
            </a:pPr>
            <a:r>
              <a:rPr lang="en-US" dirty="0"/>
              <a:t>“LRW shall have the right to award or not award a contract, if it is in the best interest of LRW to do so. “ </a:t>
            </a:r>
          </a:p>
          <a:p>
            <a:pPr marL="0" indent="0">
              <a:buNone/>
            </a:pPr>
            <a:endParaRPr lang="en-US" dirty="0"/>
          </a:p>
          <a:p>
            <a:pPr marL="0" indent="0">
              <a:buNone/>
            </a:pPr>
            <a:r>
              <a:rPr lang="en-US" b="1" u="sng" dirty="0"/>
              <a:t>Award to Multiple Vendors</a:t>
            </a:r>
          </a:p>
          <a:p>
            <a:r>
              <a:rPr lang="en-US" dirty="0"/>
              <a:t>LRW anticipates awarding a term contract to the three (3) highest ranked firms or attorneys.  </a:t>
            </a:r>
          </a:p>
          <a:p>
            <a:r>
              <a:rPr lang="en-US" dirty="0"/>
              <a:t>LRW makes no representation or warranty of any nature that any firm selected pursuant to this RFQ will participate in any minimum or maximum number of transactions.  </a:t>
            </a:r>
          </a:p>
          <a:p>
            <a:pPr marL="0" indent="0">
              <a:buNone/>
            </a:pPr>
            <a:endParaRPr lang="en-US" dirty="0"/>
          </a:p>
        </p:txBody>
      </p:sp>
    </p:spTree>
    <p:extLst>
      <p:ext uri="{BB962C8B-B14F-4D97-AF65-F5344CB8AC3E}">
        <p14:creationId xmlns:p14="http://schemas.microsoft.com/office/powerpoint/2010/main" val="282869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2" y="1083836"/>
            <a:ext cx="8761413" cy="706964"/>
          </a:xfrm>
        </p:spPr>
        <p:txBody>
          <a:bodyPr/>
          <a:lstStyle/>
          <a:p>
            <a:pPr algn="ctr"/>
            <a:r>
              <a:rPr lang="en-US" dirty="0"/>
              <a:t>You’ve done the procurement  </a:t>
            </a:r>
            <a:br>
              <a:rPr lang="en-US" dirty="0"/>
            </a:br>
            <a:r>
              <a:rPr lang="en-US" dirty="0"/>
              <a:t>Next comes the contract!  </a:t>
            </a:r>
          </a:p>
        </p:txBody>
      </p:sp>
      <p:sp>
        <p:nvSpPr>
          <p:cNvPr id="3" name="Content Placeholder 2"/>
          <p:cNvSpPr>
            <a:spLocks noGrp="1"/>
          </p:cNvSpPr>
          <p:nvPr>
            <p:ph idx="1"/>
          </p:nvPr>
        </p:nvSpPr>
        <p:spPr>
          <a:xfrm>
            <a:off x="1154953" y="2526382"/>
            <a:ext cx="8761412" cy="3416300"/>
          </a:xfrm>
        </p:spPr>
        <p:txBody>
          <a:bodyPr>
            <a:normAutofit fontScale="92500" lnSpcReduction="10000"/>
          </a:bodyPr>
          <a:lstStyle/>
          <a:p>
            <a:r>
              <a:rPr lang="en-US" dirty="0"/>
              <a:t>Utility’s contract  – You’re in control! </a:t>
            </a:r>
          </a:p>
          <a:p>
            <a:pPr marL="0" indent="0">
              <a:spcBef>
                <a:spcPts val="600"/>
              </a:spcBef>
              <a:buNone/>
            </a:pPr>
            <a:endParaRPr lang="en-US" dirty="0">
              <a:highlight>
                <a:srgbClr val="FFFF00"/>
              </a:highlight>
            </a:endParaRPr>
          </a:p>
          <a:p>
            <a:r>
              <a:rPr lang="en-US" dirty="0"/>
              <a:t>Vendor’s contract - Pay attention (but you’re still in control)!  </a:t>
            </a:r>
            <a:endParaRPr lang="en-US" dirty="0">
              <a:highlight>
                <a:srgbClr val="FFFF00"/>
              </a:highlight>
            </a:endParaRPr>
          </a:p>
          <a:p>
            <a:pPr marL="0" indent="0">
              <a:buNone/>
            </a:pPr>
            <a:endParaRPr lang="en-US" dirty="0">
              <a:highlight>
                <a:srgbClr val="FFFF00"/>
              </a:highlight>
            </a:endParaRPr>
          </a:p>
          <a:p>
            <a:r>
              <a:rPr lang="en-US" dirty="0"/>
              <a:t>Contract amendments – Pay attention!</a:t>
            </a:r>
          </a:p>
          <a:p>
            <a:pPr marL="0" indent="0">
              <a:buNone/>
            </a:pPr>
            <a:endParaRPr lang="en-US" dirty="0"/>
          </a:p>
          <a:p>
            <a:r>
              <a:rPr lang="en-US" dirty="0"/>
              <a:t>Purchase order – You’re in control!  </a:t>
            </a:r>
          </a:p>
          <a:p>
            <a:pPr marL="0" indent="0">
              <a:buNone/>
            </a:pPr>
            <a:endParaRPr lang="en-US" dirty="0"/>
          </a:p>
          <a:p>
            <a:pPr marL="0" indent="0" algn="ctr">
              <a:buNone/>
            </a:pPr>
            <a:r>
              <a:rPr lang="en-US" sz="3200" dirty="0">
                <a:solidFill>
                  <a:srgbClr val="FF0000"/>
                </a:solidFill>
              </a:rPr>
              <a:t>TEMPLATES	TEMPLATES 	TEMPLATES</a:t>
            </a:r>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3805922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Vendor Contracts - What to watch for!</a:t>
            </a:r>
          </a:p>
        </p:txBody>
      </p:sp>
      <p:sp>
        <p:nvSpPr>
          <p:cNvPr id="3" name="Content Placeholder 2"/>
          <p:cNvSpPr>
            <a:spLocks noGrp="1"/>
          </p:cNvSpPr>
          <p:nvPr>
            <p:ph idx="1"/>
          </p:nvPr>
        </p:nvSpPr>
        <p:spPr/>
        <p:txBody>
          <a:bodyPr>
            <a:normAutofit/>
          </a:bodyPr>
          <a:lstStyle/>
          <a:p>
            <a:r>
              <a:rPr lang="en-US" sz="2000" dirty="0"/>
              <a:t>Indemnification / Hold harmless provisions   </a:t>
            </a:r>
          </a:p>
          <a:p>
            <a:r>
              <a:rPr lang="en-US" sz="2000" dirty="0"/>
              <a:t>Commercial liability or general liability insurance coverage provisions</a:t>
            </a:r>
          </a:p>
          <a:p>
            <a:r>
              <a:rPr lang="en-US" sz="2000" dirty="0"/>
              <a:t>Venue &amp; Governing law provisions</a:t>
            </a:r>
          </a:p>
          <a:p>
            <a:r>
              <a:rPr lang="en-US" sz="2000" dirty="0"/>
              <a:t>Automatic renewal provisions</a:t>
            </a:r>
          </a:p>
          <a:p>
            <a:pPr marL="0" indent="0">
              <a:buNone/>
            </a:pPr>
            <a:endParaRPr lang="en-US" sz="2800" dirty="0"/>
          </a:p>
          <a:p>
            <a:pPr marL="0" indent="0">
              <a:buNone/>
            </a:pPr>
            <a:endParaRPr lang="en-US" sz="2600" dirty="0">
              <a:highlight>
                <a:srgbClr val="FFFF00"/>
              </a:highlight>
            </a:endParaRPr>
          </a:p>
          <a:p>
            <a:pPr marL="0" indent="0">
              <a:buNone/>
            </a:pPr>
            <a:endParaRPr lang="en-US" sz="1600" dirty="0"/>
          </a:p>
          <a:p>
            <a:pPr lvl="1"/>
            <a:endParaRPr lang="en-US" b="1" dirty="0"/>
          </a:p>
        </p:txBody>
      </p:sp>
      <p:sp>
        <p:nvSpPr>
          <p:cNvPr id="6"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2912167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Vendor Contracts - What to watch for!</a:t>
            </a:r>
            <a:br>
              <a:rPr lang="en-US" dirty="0"/>
            </a:br>
            <a:r>
              <a:rPr lang="en-US" sz="3100" dirty="0"/>
              <a:t>Indemnification/Hold Harmless Provisions</a:t>
            </a:r>
            <a:endParaRPr lang="en-US" sz="3100" b="1" dirty="0"/>
          </a:p>
        </p:txBody>
      </p:sp>
      <p:sp>
        <p:nvSpPr>
          <p:cNvPr id="3" name="Content Placeholder 2"/>
          <p:cNvSpPr>
            <a:spLocks noGrp="1"/>
          </p:cNvSpPr>
          <p:nvPr>
            <p:ph idx="1"/>
          </p:nvPr>
        </p:nvSpPr>
        <p:spPr>
          <a:xfrm>
            <a:off x="1154955" y="2603500"/>
            <a:ext cx="8761412" cy="3416300"/>
          </a:xfrm>
        </p:spPr>
        <p:txBody>
          <a:bodyPr>
            <a:normAutofit/>
          </a:bodyPr>
          <a:lstStyle/>
          <a:p>
            <a:pPr marL="0" indent="0">
              <a:spcBef>
                <a:spcPts val="3000"/>
              </a:spcBef>
              <a:buNone/>
            </a:pPr>
            <a:r>
              <a:rPr lang="en-US" sz="1700" i="1" dirty="0"/>
              <a:t>“OSHA Compliance: Customer </a:t>
            </a:r>
            <a:r>
              <a:rPr lang="en-US" sz="1700" b="1" i="1" dirty="0"/>
              <a:t>shall indemnify </a:t>
            </a:r>
            <a:r>
              <a:rPr lang="en-US" sz="1700" i="1" dirty="0"/>
              <a:t>Company from and against any and all claims, demands and/or damages arising in whole or in part from the enforcement of the OSHA unless said claims, demands or damages are a direct result of causes within the exclusive control of Company.”</a:t>
            </a:r>
            <a:endParaRPr lang="en-US" sz="1700" b="1" i="1" dirty="0"/>
          </a:p>
          <a:p>
            <a:pPr marL="0" indent="0">
              <a:spcBef>
                <a:spcPts val="3000"/>
              </a:spcBef>
              <a:buNone/>
            </a:pPr>
            <a:r>
              <a:rPr lang="en-US" sz="1700" i="1" dirty="0"/>
              <a:t>“Licensee </a:t>
            </a:r>
            <a:r>
              <a:rPr lang="en-US" sz="1700" b="1" i="1" dirty="0"/>
              <a:t>shall hold Vendor, it’s developers, and affiliates harmless</a:t>
            </a:r>
            <a:r>
              <a:rPr lang="en-US" sz="1700" i="1" dirty="0"/>
              <a:t> from any loss or claim resulting directly from Licensee’s use of possession of the XX software.”</a:t>
            </a:r>
          </a:p>
          <a:p>
            <a:pPr marL="0" indent="0">
              <a:buNone/>
            </a:pPr>
            <a:endParaRPr lang="en-US" b="1" dirty="0"/>
          </a:p>
          <a:p>
            <a:pPr>
              <a:buFont typeface="+mj-lt"/>
              <a:buAutoNum type="arabicPeriod"/>
            </a:pPr>
            <a:endParaRPr lang="en-US" dirty="0"/>
          </a:p>
        </p:txBody>
      </p:sp>
      <p:pic>
        <p:nvPicPr>
          <p:cNvPr id="6" name="Picture 5"/>
          <p:cNvPicPr>
            <a:picLocks noChangeAspect="1"/>
          </p:cNvPicPr>
          <p:nvPr/>
        </p:nvPicPr>
        <p:blipFill>
          <a:blip r:embed="rId3"/>
          <a:stretch>
            <a:fillRect/>
          </a:stretch>
        </p:blipFill>
        <p:spPr>
          <a:xfrm>
            <a:off x="2939328" y="4647282"/>
            <a:ext cx="1985571" cy="1936678"/>
          </a:xfrm>
          <a:prstGeom prst="rect">
            <a:avLst/>
          </a:prstGeom>
        </p:spPr>
      </p:pic>
      <p:pic>
        <p:nvPicPr>
          <p:cNvPr id="8" name="Picture 7"/>
          <p:cNvPicPr>
            <a:picLocks noChangeAspect="1"/>
          </p:cNvPicPr>
          <p:nvPr/>
        </p:nvPicPr>
        <p:blipFill>
          <a:blip r:embed="rId3"/>
          <a:stretch>
            <a:fillRect/>
          </a:stretch>
        </p:blipFill>
        <p:spPr>
          <a:xfrm>
            <a:off x="5860973" y="4647282"/>
            <a:ext cx="1985571" cy="1936678"/>
          </a:xfrm>
          <a:prstGeom prst="rect">
            <a:avLst/>
          </a:prstGeom>
        </p:spPr>
      </p:pic>
    </p:spTree>
    <p:extLst>
      <p:ext uri="{BB962C8B-B14F-4D97-AF65-F5344CB8AC3E}">
        <p14:creationId xmlns:p14="http://schemas.microsoft.com/office/powerpoint/2010/main" val="2524992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Vendor Contracts - What to watch for!</a:t>
            </a:r>
            <a:br>
              <a:rPr lang="en-US" dirty="0"/>
            </a:br>
            <a:r>
              <a:rPr lang="en-US" sz="3100" dirty="0"/>
              <a:t>!Utilities Have Statutory Immunity!</a:t>
            </a:r>
          </a:p>
        </p:txBody>
      </p:sp>
      <p:sp>
        <p:nvSpPr>
          <p:cNvPr id="3" name="Content Placeholder 2"/>
          <p:cNvSpPr>
            <a:spLocks noGrp="1"/>
          </p:cNvSpPr>
          <p:nvPr>
            <p:ph idx="1"/>
          </p:nvPr>
        </p:nvSpPr>
        <p:spPr/>
        <p:txBody>
          <a:bodyPr>
            <a:normAutofit lnSpcReduction="10000"/>
          </a:bodyPr>
          <a:lstStyle/>
          <a:p>
            <a:pPr marL="0" indent="0">
              <a:buNone/>
            </a:pPr>
            <a:r>
              <a:rPr lang="en-US" b="1" dirty="0"/>
              <a:t>Arkansas Code Annotated § 21-9-301. Tort liability--Immunity declared</a:t>
            </a:r>
          </a:p>
          <a:p>
            <a:pPr marL="0" indent="0">
              <a:buNone/>
            </a:pPr>
            <a:r>
              <a:rPr lang="en-US" dirty="0"/>
              <a:t>(a) It is declared to be the public policy of the State of Arkansas that all counties, </a:t>
            </a:r>
            <a:r>
              <a:rPr lang="en-US" i="1" dirty="0">
                <a:solidFill>
                  <a:srgbClr val="FF0000"/>
                </a:solidFill>
              </a:rPr>
              <a:t>municipal corporations, </a:t>
            </a:r>
            <a:r>
              <a:rPr lang="en-US" dirty="0"/>
              <a:t>school districts, public charter schools, special improvement districts, and all other political subdivisions of the state </a:t>
            </a:r>
            <a:r>
              <a:rPr lang="en-US" i="1" dirty="0">
                <a:solidFill>
                  <a:srgbClr val="FF0000"/>
                </a:solidFill>
              </a:rPr>
              <a:t>and any of their boards, commissions, agencies, authorities, or other governing bodies </a:t>
            </a:r>
            <a:r>
              <a:rPr lang="en-US" b="1" i="1" dirty="0">
                <a:solidFill>
                  <a:schemeClr val="tx1"/>
                </a:solidFill>
              </a:rPr>
              <a:t>shall be immune from liability and from suit for damages </a:t>
            </a:r>
            <a:r>
              <a:rPr lang="en-US" dirty="0"/>
              <a:t>except to the extent that they may be covered by liability insurance.</a:t>
            </a:r>
          </a:p>
          <a:p>
            <a:pPr marL="0" indent="0">
              <a:buNone/>
            </a:pPr>
            <a:endParaRPr lang="en-US" dirty="0"/>
          </a:p>
          <a:p>
            <a:pPr marL="0" indent="0">
              <a:buNone/>
            </a:pPr>
            <a:r>
              <a:rPr lang="en-US" b="1" dirty="0">
                <a:solidFill>
                  <a:srgbClr val="FF0000"/>
                </a:solidFill>
              </a:rPr>
              <a:t>My response: </a:t>
            </a:r>
            <a:r>
              <a:rPr lang="en-US" dirty="0">
                <a:solidFill>
                  <a:srgbClr val="FF0000"/>
                </a:solidFill>
              </a:rPr>
              <a:t>“Pursuant to Ark. Code Ann. 21-9-301, LRW is immune from liability and suit for damages.  Accordingly, it is our standard policy to not agree to Indemnification clauses.”</a:t>
            </a:r>
          </a:p>
          <a:p>
            <a:pPr marL="0" indent="0">
              <a:buNone/>
            </a:pPr>
            <a:endParaRPr lang="en-US" dirty="0"/>
          </a:p>
        </p:txBody>
      </p:sp>
    </p:spTree>
    <p:extLst>
      <p:ext uri="{BB962C8B-B14F-4D97-AF65-F5344CB8AC3E}">
        <p14:creationId xmlns:p14="http://schemas.microsoft.com/office/powerpoint/2010/main" val="2532990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Vendor Contracts - What to watch for!</a:t>
            </a:r>
            <a:br>
              <a:rPr lang="en-US" dirty="0"/>
            </a:br>
            <a:r>
              <a:rPr lang="en-US" sz="3100" dirty="0"/>
              <a:t>Insurance Coverage Provisions</a:t>
            </a:r>
          </a:p>
        </p:txBody>
      </p:sp>
      <p:sp>
        <p:nvSpPr>
          <p:cNvPr id="3" name="Content Placeholder 2"/>
          <p:cNvSpPr>
            <a:spLocks noGrp="1"/>
          </p:cNvSpPr>
          <p:nvPr>
            <p:ph idx="1"/>
          </p:nvPr>
        </p:nvSpPr>
        <p:spPr/>
        <p:txBody>
          <a:bodyPr/>
          <a:lstStyle/>
          <a:p>
            <a:pPr marL="0" indent="0">
              <a:spcBef>
                <a:spcPts val="3000"/>
              </a:spcBef>
              <a:buNone/>
            </a:pPr>
            <a:r>
              <a:rPr lang="en-US" i="1" dirty="0"/>
              <a:t>“Licensee will maintain and pay all premium costs for the following insurance coverages:  “Commercial General Liability Insurance / Umbrella Liability Insurance….”</a:t>
            </a:r>
          </a:p>
          <a:p>
            <a:pPr marL="0" indent="0">
              <a:spcBef>
                <a:spcPts val="3000"/>
              </a:spcBef>
              <a:buNone/>
            </a:pPr>
            <a:r>
              <a:rPr lang="en-US" i="1" dirty="0"/>
              <a:t>“You expressly agree to name XX as additional insureds in your liability and any excess umbrella liability insurance policies.”</a:t>
            </a:r>
          </a:p>
          <a:p>
            <a:pPr marL="0" indent="0">
              <a:buNone/>
            </a:pPr>
            <a:endParaRPr lang="en-US" dirty="0"/>
          </a:p>
        </p:txBody>
      </p:sp>
      <p:pic>
        <p:nvPicPr>
          <p:cNvPr id="4" name="Picture 3"/>
          <p:cNvPicPr>
            <a:picLocks noChangeAspect="1"/>
          </p:cNvPicPr>
          <p:nvPr/>
        </p:nvPicPr>
        <p:blipFill>
          <a:blip r:embed="rId3"/>
          <a:stretch>
            <a:fillRect/>
          </a:stretch>
        </p:blipFill>
        <p:spPr>
          <a:xfrm>
            <a:off x="3128791" y="4594033"/>
            <a:ext cx="2005069" cy="1861849"/>
          </a:xfrm>
          <a:prstGeom prst="rect">
            <a:avLst/>
          </a:prstGeom>
        </p:spPr>
      </p:pic>
      <p:pic>
        <p:nvPicPr>
          <p:cNvPr id="6" name="Picture 5"/>
          <p:cNvPicPr>
            <a:picLocks noChangeAspect="1"/>
          </p:cNvPicPr>
          <p:nvPr/>
        </p:nvPicPr>
        <p:blipFill>
          <a:blip r:embed="rId3"/>
          <a:stretch>
            <a:fillRect/>
          </a:stretch>
        </p:blipFill>
        <p:spPr>
          <a:xfrm>
            <a:off x="5815070" y="4505897"/>
            <a:ext cx="2005069" cy="1861849"/>
          </a:xfrm>
          <a:prstGeom prst="rect">
            <a:avLst/>
          </a:prstGeom>
        </p:spPr>
      </p:pic>
    </p:spTree>
    <p:extLst>
      <p:ext uri="{BB962C8B-B14F-4D97-AF65-F5344CB8AC3E}">
        <p14:creationId xmlns:p14="http://schemas.microsoft.com/office/powerpoint/2010/main" val="24252043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Vendor Contracts - What to watch for!</a:t>
            </a:r>
            <a:br>
              <a:rPr lang="en-US" dirty="0"/>
            </a:br>
            <a:r>
              <a:rPr lang="en-US" sz="3100" dirty="0"/>
              <a:t>!Utilities Have Statutory Immunity!</a:t>
            </a:r>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Arkansas Code Annotated § 21-9-301. Tort liability--Immunity declared</a:t>
            </a:r>
          </a:p>
          <a:p>
            <a:pPr marL="0" indent="0">
              <a:buNone/>
            </a:pPr>
            <a:r>
              <a:rPr lang="en-US" dirty="0"/>
              <a:t>(a) It is declared to be the public policy of the State of Arkansas that all counties, </a:t>
            </a:r>
            <a:r>
              <a:rPr lang="en-US" i="1" dirty="0">
                <a:solidFill>
                  <a:schemeClr val="tx1"/>
                </a:solidFill>
              </a:rPr>
              <a:t>municipal corporations, </a:t>
            </a:r>
            <a:r>
              <a:rPr lang="en-US" dirty="0">
                <a:solidFill>
                  <a:schemeClr val="tx1"/>
                </a:solidFill>
              </a:rPr>
              <a:t>school districts, public charter schools, special improvement districts, and all other political subdivisions of the state </a:t>
            </a:r>
            <a:r>
              <a:rPr lang="en-US" i="1" dirty="0">
                <a:solidFill>
                  <a:schemeClr val="tx1"/>
                </a:solidFill>
              </a:rPr>
              <a:t>and any of their boards, commissions, agencies, authorities, or other governing bodies </a:t>
            </a:r>
            <a:r>
              <a:rPr lang="en-US" dirty="0">
                <a:solidFill>
                  <a:schemeClr val="tx1"/>
                </a:solidFill>
              </a:rPr>
              <a:t>shall </a:t>
            </a:r>
            <a:r>
              <a:rPr lang="en-US" dirty="0"/>
              <a:t>be immune from liability and from suit for damages </a:t>
            </a:r>
            <a:r>
              <a:rPr lang="en-US" b="1" dirty="0">
                <a:solidFill>
                  <a:srgbClr val="FF0000"/>
                </a:solidFill>
              </a:rPr>
              <a:t>except to the extent that they may be covered by liability insurance.</a:t>
            </a:r>
          </a:p>
          <a:p>
            <a:pPr marL="0" indent="0">
              <a:buNone/>
            </a:pPr>
            <a:r>
              <a:rPr lang="en-US" dirty="0"/>
              <a:t>(b) No tort action shall lie against any such political subdivision because of the acts of its agents and employees.</a:t>
            </a:r>
          </a:p>
          <a:p>
            <a:pPr marL="0" indent="0">
              <a:buNone/>
            </a:pPr>
            <a:endParaRPr lang="en-US" dirty="0"/>
          </a:p>
          <a:p>
            <a:pPr marL="0" indent="0">
              <a:buNone/>
            </a:pPr>
            <a:r>
              <a:rPr lang="en-US" b="1" dirty="0">
                <a:solidFill>
                  <a:srgbClr val="FF0000"/>
                </a:solidFill>
              </a:rPr>
              <a:t>My response: </a:t>
            </a:r>
            <a:r>
              <a:rPr lang="en-US" dirty="0">
                <a:solidFill>
                  <a:srgbClr val="FF0000"/>
                </a:solidFill>
              </a:rPr>
              <a:t>“LRW does not carry a commercial general liability insurance policy because it has immunity from tort liability pursuant to Ark. Code Ann. § 21-9-301.”</a:t>
            </a:r>
          </a:p>
        </p:txBody>
      </p:sp>
    </p:spTree>
    <p:extLst>
      <p:ext uri="{BB962C8B-B14F-4D97-AF65-F5344CB8AC3E}">
        <p14:creationId xmlns:p14="http://schemas.microsoft.com/office/powerpoint/2010/main" val="630899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Vendor Contracts - What to watch for! </a:t>
            </a:r>
            <a:r>
              <a:rPr lang="en-US" sz="3100" dirty="0"/>
              <a:t>Automatic Renewal Provisions</a:t>
            </a:r>
          </a:p>
        </p:txBody>
      </p:sp>
      <p:sp>
        <p:nvSpPr>
          <p:cNvPr id="3" name="Content Placeholder 2"/>
          <p:cNvSpPr>
            <a:spLocks noGrp="1"/>
          </p:cNvSpPr>
          <p:nvPr>
            <p:ph idx="1"/>
          </p:nvPr>
        </p:nvSpPr>
        <p:spPr/>
        <p:txBody>
          <a:bodyPr/>
          <a:lstStyle/>
          <a:p>
            <a:pPr marL="0" indent="0">
              <a:buNone/>
            </a:pPr>
            <a:endParaRPr lang="en-US" sz="1600" i="1" dirty="0"/>
          </a:p>
          <a:p>
            <a:pPr marL="0" indent="0">
              <a:buNone/>
            </a:pPr>
            <a:r>
              <a:rPr lang="en-US" i="1" dirty="0"/>
              <a:t>“This Agreement will</a:t>
            </a:r>
            <a:r>
              <a:rPr lang="en-US" b="1" i="1" dirty="0"/>
              <a:t> self-renew </a:t>
            </a:r>
            <a:r>
              <a:rPr lang="en-US" i="1" dirty="0"/>
              <a:t>on an annual basis after the initial term unless terminated by Utility or Vendor.”</a:t>
            </a:r>
          </a:p>
          <a:p>
            <a:pPr marL="0" indent="0">
              <a:buNone/>
            </a:pPr>
            <a:endParaRPr lang="en-US" i="1" dirty="0"/>
          </a:p>
          <a:p>
            <a:pPr marL="0" indent="0">
              <a:buNone/>
            </a:pPr>
            <a:r>
              <a:rPr lang="en-US" i="1" dirty="0"/>
              <a:t>“To ensure continuous service, this agreement will be </a:t>
            </a:r>
            <a:r>
              <a:rPr lang="en-US" b="1" i="1" dirty="0"/>
              <a:t>automatically renewed </a:t>
            </a:r>
            <a:r>
              <a:rPr lang="en-US" i="1" dirty="0"/>
              <a:t>for successive 60 month periods, unless either party timely serves </a:t>
            </a:r>
            <a:r>
              <a:rPr lang="en-US" b="1" i="1" dirty="0"/>
              <a:t>written notice </a:t>
            </a:r>
            <a:r>
              <a:rPr lang="en-US" i="1" dirty="0"/>
              <a:t>upon the other party of its intention to cancel renewal at least 90 days but not more than 120 days before the end of the initial 60 month period…” Notice shall be sent by certified mail, return receipt requested.”  </a:t>
            </a:r>
          </a:p>
          <a:p>
            <a:pPr marL="0" indent="0">
              <a:buNone/>
            </a:pPr>
            <a:endParaRPr lang="en-US" sz="1600" i="1" dirty="0"/>
          </a:p>
          <a:p>
            <a:pPr marL="0" indent="0">
              <a:buNone/>
            </a:pPr>
            <a:endParaRPr lang="en-US" dirty="0"/>
          </a:p>
        </p:txBody>
      </p:sp>
    </p:spTree>
    <p:extLst>
      <p:ext uri="{BB962C8B-B14F-4D97-AF65-F5344CB8AC3E}">
        <p14:creationId xmlns:p14="http://schemas.microsoft.com/office/powerpoint/2010/main" val="1472364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500" dirty="0"/>
              <a:t>A LITTLE HUMOR BEFORE THIS DRY TOPIC </a:t>
            </a:r>
          </a:p>
        </p:txBody>
      </p:sp>
      <p:pic>
        <p:nvPicPr>
          <p:cNvPr id="8" name="Content Placeholder 7"/>
          <p:cNvPicPr>
            <a:picLocks noGrp="1" noChangeAspect="1"/>
          </p:cNvPicPr>
          <p:nvPr>
            <p:ph sz="half" idx="1"/>
          </p:nvPr>
        </p:nvPicPr>
        <p:blipFill>
          <a:blip r:embed="rId3"/>
          <a:stretch>
            <a:fillRect/>
          </a:stretch>
        </p:blipFill>
        <p:spPr>
          <a:xfrm>
            <a:off x="808893" y="2603500"/>
            <a:ext cx="4664014" cy="3583544"/>
          </a:xfrm>
        </p:spPr>
      </p:pic>
      <p:pic>
        <p:nvPicPr>
          <p:cNvPr id="6" name="Content Placeholder 5"/>
          <p:cNvPicPr>
            <a:picLocks noGrp="1" noChangeAspect="1"/>
          </p:cNvPicPr>
          <p:nvPr>
            <p:ph sz="half" idx="2"/>
          </p:nvPr>
        </p:nvPicPr>
        <p:blipFill>
          <a:blip r:embed="rId4"/>
          <a:stretch>
            <a:fillRect/>
          </a:stretch>
        </p:blipFill>
        <p:spPr>
          <a:xfrm>
            <a:off x="6377354" y="2403231"/>
            <a:ext cx="4078792" cy="3926317"/>
          </a:xfrm>
        </p:spPr>
      </p:pic>
    </p:spTree>
    <p:extLst>
      <p:ext uri="{BB962C8B-B14F-4D97-AF65-F5344CB8AC3E}">
        <p14:creationId xmlns:p14="http://schemas.microsoft.com/office/powerpoint/2010/main" val="481508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Vendor Contracts - What to watch for! </a:t>
            </a:r>
            <a:r>
              <a:rPr lang="en-US" sz="3100" dirty="0"/>
              <a:t>Venue &amp; Governing Law Provisions</a:t>
            </a:r>
          </a:p>
        </p:txBody>
      </p:sp>
      <p:sp>
        <p:nvSpPr>
          <p:cNvPr id="3" name="Content Placeholder 2"/>
          <p:cNvSpPr>
            <a:spLocks noGrp="1"/>
          </p:cNvSpPr>
          <p:nvPr>
            <p:ph idx="1"/>
          </p:nvPr>
        </p:nvSpPr>
        <p:spPr/>
        <p:txBody>
          <a:bodyPr/>
          <a:lstStyle/>
          <a:p>
            <a:pPr marL="0" indent="0">
              <a:buNone/>
            </a:pPr>
            <a:r>
              <a:rPr lang="en-US" i="1" dirty="0"/>
              <a:t>“This Agreement will be governed by the </a:t>
            </a:r>
            <a:r>
              <a:rPr lang="en-US" b="1" i="1" dirty="0"/>
              <a:t>laws of the State of Florida</a:t>
            </a:r>
            <a:r>
              <a:rPr lang="en-US" i="1" dirty="0"/>
              <a:t>, U.S.A.  Each party submits to the jurisdiction of the federal and state courts in </a:t>
            </a:r>
            <a:r>
              <a:rPr lang="en-US" b="1" i="1" dirty="0"/>
              <a:t>Maricopa County, Florida </a:t>
            </a:r>
            <a:r>
              <a:rPr lang="en-US" i="1" dirty="0"/>
              <a:t>and agrees that any action brought in connection wit this Agreement shall be exclusively brought in such courts.”</a:t>
            </a:r>
          </a:p>
          <a:p>
            <a:pPr marL="0" indent="0">
              <a:buNone/>
            </a:pPr>
            <a:endParaRPr lang="en-US" dirty="0"/>
          </a:p>
          <a:p>
            <a:pPr marL="0" indent="0">
              <a:buNone/>
            </a:pPr>
            <a:r>
              <a:rPr lang="en-US" i="1" dirty="0"/>
              <a:t>“This Agreement will be governed by and construed in accordance with the laws of the </a:t>
            </a:r>
            <a:r>
              <a:rPr lang="en-US" b="1" i="1" dirty="0"/>
              <a:t>State of Ohio</a:t>
            </a:r>
            <a:r>
              <a:rPr lang="en-US" i="1" dirty="0"/>
              <a:t>, without regard to its choice of laws principles.”</a:t>
            </a:r>
          </a:p>
          <a:p>
            <a:pPr marL="0" indent="0" algn="ctr">
              <a:buNone/>
            </a:pPr>
            <a:endParaRPr lang="en-US" dirty="0"/>
          </a:p>
        </p:txBody>
      </p:sp>
    </p:spTree>
    <p:extLst>
      <p:ext uri="{BB962C8B-B14F-4D97-AF65-F5344CB8AC3E}">
        <p14:creationId xmlns:p14="http://schemas.microsoft.com/office/powerpoint/2010/main" val="4379095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Procurement &amp; Contract Tips</a:t>
            </a:r>
          </a:p>
        </p:txBody>
      </p:sp>
      <p:sp>
        <p:nvSpPr>
          <p:cNvPr id="3" name="Content Placeholder 2"/>
          <p:cNvSpPr>
            <a:spLocks noGrp="1"/>
          </p:cNvSpPr>
          <p:nvPr>
            <p:ph idx="1"/>
          </p:nvPr>
        </p:nvSpPr>
        <p:spPr/>
        <p:txBody>
          <a:bodyPr>
            <a:normAutofit fontScale="25000" lnSpcReduction="20000"/>
          </a:bodyPr>
          <a:lstStyle/>
          <a:p>
            <a:pPr marL="461963" lvl="2" indent="0">
              <a:buNone/>
            </a:pPr>
            <a:endParaRPr lang="en-US" sz="6400" dirty="0"/>
          </a:p>
          <a:p>
            <a:pPr marL="0" lvl="1" indent="0">
              <a:buNone/>
            </a:pPr>
            <a:r>
              <a:rPr lang="en-US" sz="7200" b="1" dirty="0"/>
              <a:t>Pay attention to spending threshold requirements.  Use proper purchasing mechanisms based on the amount.   </a:t>
            </a:r>
            <a:r>
              <a:rPr lang="en-US" sz="7200" dirty="0"/>
              <a:t>For example, LRW’s: </a:t>
            </a:r>
          </a:p>
          <a:p>
            <a:pPr marL="461963" lvl="1" indent="-461963">
              <a:buFont typeface="+mj-lt"/>
              <a:buAutoNum type="arabicPeriod" startAt="6"/>
            </a:pPr>
            <a:endParaRPr lang="en-US" sz="6000" dirty="0"/>
          </a:p>
          <a:p>
            <a:pPr marL="1090613" lvl="2" indent="-231775">
              <a:lnSpc>
                <a:spcPct val="120000"/>
              </a:lnSpc>
              <a:spcBef>
                <a:spcPts val="0"/>
              </a:spcBef>
              <a:buFont typeface="Wingdings" panose="05000000000000000000" pitchFamily="2" charset="2"/>
              <a:buChar char="§"/>
            </a:pPr>
            <a:r>
              <a:rPr lang="en-US" sz="5200" dirty="0"/>
              <a:t>.01 - $5,000 – No purchase requirement</a:t>
            </a:r>
          </a:p>
          <a:p>
            <a:pPr marL="1090613" indent="-231775">
              <a:lnSpc>
                <a:spcPct val="120000"/>
              </a:lnSpc>
              <a:spcBef>
                <a:spcPts val="0"/>
              </a:spcBef>
              <a:buFont typeface="Wingdings" panose="05000000000000000000" pitchFamily="2" charset="2"/>
              <a:buChar char="§"/>
            </a:pPr>
            <a:r>
              <a:rPr lang="en-US" sz="5200" dirty="0"/>
              <a:t>$5,000 - $19,999.99 – Three quotes must be obtained.  </a:t>
            </a:r>
            <a:r>
              <a:rPr lang="en-US" sz="5200" i="1" dirty="0"/>
              <a:t>See</a:t>
            </a:r>
            <a:r>
              <a:rPr lang="en-US" sz="5200" dirty="0"/>
              <a:t> LRW Procurement Code.  [</a:t>
            </a:r>
            <a:r>
              <a:rPr lang="en-US" sz="5200" dirty="0">
                <a:solidFill>
                  <a:srgbClr val="FF0000"/>
                </a:solidFill>
              </a:rPr>
              <a:t>City of LR internal policy</a:t>
            </a:r>
            <a:r>
              <a:rPr lang="en-US" sz="5200" dirty="0"/>
              <a:t>: minimum requirement for 3 quote bids is $2500]. 	Two exceptions:</a:t>
            </a:r>
          </a:p>
          <a:p>
            <a:pPr marL="1490663" lvl="1" indent="-231775">
              <a:lnSpc>
                <a:spcPct val="120000"/>
              </a:lnSpc>
              <a:spcBef>
                <a:spcPts val="0"/>
              </a:spcBef>
              <a:buFont typeface="Wingdings" panose="05000000000000000000" pitchFamily="2" charset="2"/>
              <a:buChar char="§"/>
            </a:pPr>
            <a:r>
              <a:rPr lang="en-US" sz="5200" dirty="0"/>
              <a:t>$20,000+ - Advertise for bids.  </a:t>
            </a:r>
            <a:r>
              <a:rPr lang="en-US" sz="5200" i="1" dirty="0">
                <a:solidFill>
                  <a:srgbClr val="FF0000"/>
                </a:solidFill>
              </a:rPr>
              <a:t>See A.C.A. 14-235-207</a:t>
            </a:r>
            <a:r>
              <a:rPr lang="en-US" sz="5200" dirty="0"/>
              <a:t> (a)(4)(A) – Powers of Sewer Committee.  *See exception below.</a:t>
            </a:r>
          </a:p>
          <a:p>
            <a:pPr marL="1490663" lvl="1" indent="-231775">
              <a:lnSpc>
                <a:spcPct val="120000"/>
              </a:lnSpc>
              <a:spcBef>
                <a:spcPts val="0"/>
              </a:spcBef>
              <a:buFont typeface="Wingdings" panose="05000000000000000000" pitchFamily="2" charset="2"/>
              <a:buChar char="§"/>
            </a:pPr>
            <a:r>
              <a:rPr lang="en-US" sz="5200" dirty="0"/>
              <a:t>Exceptions – (1) purchase in any amount from vendor on state Cooperative Agreement list.  </a:t>
            </a:r>
            <a:r>
              <a:rPr lang="en-US" sz="5200" i="1" dirty="0"/>
              <a:t>See</a:t>
            </a:r>
            <a:r>
              <a:rPr lang="en-US" sz="5200" dirty="0">
                <a:solidFill>
                  <a:srgbClr val="FF0000"/>
                </a:solidFill>
              </a:rPr>
              <a:t> LRW Resolution 2014-01</a:t>
            </a:r>
            <a:r>
              <a:rPr lang="en-US" sz="5200" dirty="0"/>
              <a:t>.  Cooperative Agreement list only includes vendors who offer goods, not professional services (architects, etc.)  (2) Professional Services Contracts over $5,000 must be bid out via RFQ.</a:t>
            </a:r>
          </a:p>
          <a:p>
            <a:pPr marL="1090613" indent="-231775">
              <a:lnSpc>
                <a:spcPct val="120000"/>
              </a:lnSpc>
              <a:spcBef>
                <a:spcPts val="0"/>
              </a:spcBef>
              <a:buFont typeface="Wingdings" panose="05000000000000000000" pitchFamily="2" charset="2"/>
              <a:buChar char="§"/>
            </a:pPr>
            <a:r>
              <a:rPr lang="en-US" sz="5200" dirty="0"/>
              <a:t>$100,000+ - Purchase must be approved by LRW Commission</a:t>
            </a:r>
          </a:p>
          <a:p>
            <a:pPr marL="457200" lvl="1" indent="0">
              <a:buNone/>
            </a:pPr>
            <a:endParaRPr lang="en-US" sz="1400" dirty="0"/>
          </a:p>
          <a:p>
            <a:endParaRPr lang="en-US" b="1" dirty="0"/>
          </a:p>
        </p:txBody>
      </p:sp>
    </p:spTree>
    <p:extLst>
      <p:ext uri="{BB962C8B-B14F-4D97-AF65-F5344CB8AC3E}">
        <p14:creationId xmlns:p14="http://schemas.microsoft.com/office/powerpoint/2010/main" val="14611651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Procurement &amp; Contract Tips</a:t>
            </a:r>
          </a:p>
        </p:txBody>
      </p:sp>
      <p:sp>
        <p:nvSpPr>
          <p:cNvPr id="3" name="Content Placeholder 2"/>
          <p:cNvSpPr>
            <a:spLocks noGrp="1"/>
          </p:cNvSpPr>
          <p:nvPr>
            <p:ph idx="1"/>
          </p:nvPr>
        </p:nvSpPr>
        <p:spPr>
          <a:xfrm>
            <a:off x="1154953" y="2658584"/>
            <a:ext cx="8761412" cy="3416300"/>
          </a:xfrm>
        </p:spPr>
        <p:txBody>
          <a:bodyPr/>
          <a:lstStyle/>
          <a:p>
            <a:pPr marL="0" indent="0">
              <a:buNone/>
            </a:pPr>
            <a:r>
              <a:rPr lang="en-US" b="1" dirty="0"/>
              <a:t>Consider joining cooperative contracts. </a:t>
            </a:r>
            <a:r>
              <a:rPr lang="en-US" dirty="0"/>
              <a:t>A significant time-saver!</a:t>
            </a:r>
          </a:p>
          <a:p>
            <a:pPr marL="627063" indent="-285750"/>
            <a:r>
              <a:rPr lang="en-US" dirty="0"/>
              <a:t> Cooperative contracts have already been bid.  You’ll still enter into a contract with a vendor which has Terms &amp; Conditions</a:t>
            </a:r>
          </a:p>
          <a:p>
            <a:pPr marL="627063" indent="-285750"/>
            <a:r>
              <a:rPr lang="en-US" i="1" dirty="0"/>
              <a:t>Your governing laws and/or governing body determines whether you can or cannot use cooperative contracts.</a:t>
            </a:r>
          </a:p>
          <a:p>
            <a:pPr marL="627063" indent="-285750"/>
            <a:r>
              <a:rPr lang="en-US" dirty="0"/>
              <a:t> </a:t>
            </a:r>
            <a:r>
              <a:rPr lang="en-US" u="sng" dirty="0"/>
              <a:t>Examples of governmental cooperatives</a:t>
            </a:r>
            <a:r>
              <a:rPr lang="en-US" dirty="0"/>
              <a:t>:  US Communities, National Joint Powers Alliance (NJPA), National IPA/TCPN, The Interlocal Purchasing System (TIPS), Houston Galveston Area Council (HGAC), etc.</a:t>
            </a:r>
          </a:p>
          <a:p>
            <a:pPr marL="0" indent="0">
              <a:buNone/>
            </a:pPr>
            <a:endParaRPr lang="en-US" dirty="0"/>
          </a:p>
        </p:txBody>
      </p:sp>
    </p:spTree>
    <p:extLst>
      <p:ext uri="{BB962C8B-B14F-4D97-AF65-F5344CB8AC3E}">
        <p14:creationId xmlns:p14="http://schemas.microsoft.com/office/powerpoint/2010/main" val="33319989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Procurement &amp; Contract Tips</a:t>
            </a:r>
          </a:p>
        </p:txBody>
      </p:sp>
      <p:sp>
        <p:nvSpPr>
          <p:cNvPr id="3" name="Content Placeholder 2"/>
          <p:cNvSpPr>
            <a:spLocks noGrp="1"/>
          </p:cNvSpPr>
          <p:nvPr>
            <p:ph idx="1"/>
          </p:nvPr>
        </p:nvSpPr>
        <p:spPr/>
        <p:txBody>
          <a:bodyPr/>
          <a:lstStyle/>
          <a:p>
            <a:pPr marL="0" indent="0">
              <a:buNone/>
            </a:pPr>
            <a:r>
              <a:rPr lang="en-US" b="1" dirty="0"/>
              <a:t>Utility contracts  - What to include at a minimum:</a:t>
            </a:r>
          </a:p>
          <a:p>
            <a:r>
              <a:rPr lang="en-US" dirty="0"/>
              <a:t>Parties entering into contract</a:t>
            </a:r>
          </a:p>
          <a:p>
            <a:r>
              <a:rPr lang="en-US" dirty="0"/>
              <a:t>Reference bid documents/ specs/exhibits, etc. </a:t>
            </a:r>
          </a:p>
          <a:p>
            <a:r>
              <a:rPr lang="en-US" dirty="0"/>
              <a:t>Length of contract / start &amp; end date / Any renewal options</a:t>
            </a:r>
          </a:p>
          <a:p>
            <a:r>
              <a:rPr lang="en-US" dirty="0"/>
              <a:t>Price</a:t>
            </a:r>
          </a:p>
          <a:p>
            <a:r>
              <a:rPr lang="en-US" dirty="0"/>
              <a:t>Governing law / disputes</a:t>
            </a:r>
          </a:p>
          <a:p>
            <a:r>
              <a:rPr lang="en-US" dirty="0"/>
              <a:t>Signatures / Date</a:t>
            </a:r>
          </a:p>
          <a:p>
            <a:pPr marL="0" indent="0">
              <a:buNone/>
            </a:pPr>
            <a:endParaRPr lang="en-US" dirty="0"/>
          </a:p>
          <a:p>
            <a:endParaRPr lang="en-US" dirty="0"/>
          </a:p>
        </p:txBody>
      </p:sp>
    </p:spTree>
    <p:extLst>
      <p:ext uri="{BB962C8B-B14F-4D97-AF65-F5344CB8AC3E}">
        <p14:creationId xmlns:p14="http://schemas.microsoft.com/office/powerpoint/2010/main" val="152155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Procurement &amp; Contract Tips</a:t>
            </a:r>
          </a:p>
        </p:txBody>
      </p:sp>
      <p:sp>
        <p:nvSpPr>
          <p:cNvPr id="3" name="Content Placeholder 2"/>
          <p:cNvSpPr>
            <a:spLocks noGrp="1"/>
          </p:cNvSpPr>
          <p:nvPr>
            <p:ph idx="1"/>
          </p:nvPr>
        </p:nvSpPr>
        <p:spPr/>
        <p:txBody>
          <a:bodyPr>
            <a:normAutofit/>
          </a:bodyPr>
          <a:lstStyle/>
          <a:p>
            <a:pPr marL="457200" lvl="1" indent="0">
              <a:buNone/>
            </a:pPr>
            <a:endParaRPr lang="en-US" sz="1800" dirty="0"/>
          </a:p>
          <a:p>
            <a:pPr lvl="1"/>
            <a:r>
              <a:rPr lang="en-US" sz="1800" dirty="0"/>
              <a:t>Review all contracts!!  Don’t be afraid to ask for edits!</a:t>
            </a:r>
          </a:p>
          <a:p>
            <a:pPr lvl="1"/>
            <a:r>
              <a:rPr lang="en-US" sz="1800" dirty="0"/>
              <a:t>Utilize local resources for procurement and contract assistance. </a:t>
            </a:r>
          </a:p>
          <a:p>
            <a:pPr lvl="1"/>
            <a:r>
              <a:rPr lang="en-US" sz="1800" dirty="0"/>
              <a:t>Contract signature authority</a:t>
            </a:r>
          </a:p>
          <a:p>
            <a:pPr marL="747713" lvl="1"/>
            <a:r>
              <a:rPr lang="en-US" sz="1800" dirty="0"/>
              <a:t>Ensure that the procurement action you’re taking is consistent with what you’re authorized to take. </a:t>
            </a:r>
          </a:p>
          <a:p>
            <a:pPr marL="747713" lvl="1"/>
            <a:r>
              <a:rPr lang="en-US" sz="1800" dirty="0"/>
              <a:t>Contract amendments – reference original contract</a:t>
            </a:r>
          </a:p>
          <a:p>
            <a:pPr marL="747713" lvl="1"/>
            <a:endParaRPr lang="en-US" sz="1800" dirty="0"/>
          </a:p>
        </p:txBody>
      </p:sp>
    </p:spTree>
    <p:extLst>
      <p:ext uri="{BB962C8B-B14F-4D97-AF65-F5344CB8AC3E}">
        <p14:creationId xmlns:p14="http://schemas.microsoft.com/office/powerpoint/2010/main" val="4087412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YOU SURVIVED!!</a:t>
            </a:r>
          </a:p>
        </p:txBody>
      </p:sp>
      <p:pic>
        <p:nvPicPr>
          <p:cNvPr id="13" name="Content Placeholder 12"/>
          <p:cNvPicPr>
            <a:picLocks noGrp="1" noChangeAspect="1"/>
          </p:cNvPicPr>
          <p:nvPr>
            <p:ph sz="half" idx="2"/>
          </p:nvPr>
        </p:nvPicPr>
        <p:blipFill>
          <a:blip r:embed="rId3"/>
          <a:stretch>
            <a:fillRect/>
          </a:stretch>
        </p:blipFill>
        <p:spPr>
          <a:xfrm>
            <a:off x="1000717" y="2393503"/>
            <a:ext cx="4806461" cy="3950676"/>
          </a:xfrm>
        </p:spPr>
      </p:pic>
      <p:pic>
        <p:nvPicPr>
          <p:cNvPr id="21" name="Content Placeholder 20"/>
          <p:cNvPicPr>
            <a:picLocks noGrp="1" noChangeAspect="1"/>
          </p:cNvPicPr>
          <p:nvPr>
            <p:ph sz="half" idx="1"/>
          </p:nvPr>
        </p:nvPicPr>
        <p:blipFill>
          <a:blip r:embed="rId4"/>
          <a:stretch>
            <a:fillRect/>
          </a:stretch>
        </p:blipFill>
        <p:spPr>
          <a:xfrm>
            <a:off x="6304191" y="2414954"/>
            <a:ext cx="4584395" cy="3830515"/>
          </a:xfrm>
        </p:spPr>
      </p:pic>
    </p:spTree>
    <p:extLst>
      <p:ext uri="{BB962C8B-B14F-4D97-AF65-F5344CB8AC3E}">
        <p14:creationId xmlns:p14="http://schemas.microsoft.com/office/powerpoint/2010/main" val="3846266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additive="base">
                                        <p:cTn id="13" dur="500" fill="hold"/>
                                        <p:tgtEl>
                                          <p:spTgt spid="21"/>
                                        </p:tgtEl>
                                        <p:attrNameLst>
                                          <p:attrName>ppt_x</p:attrName>
                                        </p:attrNameLst>
                                      </p:cBhvr>
                                      <p:tavLst>
                                        <p:tav tm="0">
                                          <p:val>
                                            <p:strVal val="#ppt_x"/>
                                          </p:val>
                                        </p:tav>
                                        <p:tav tm="100000">
                                          <p:val>
                                            <p:strVal val="#ppt_x"/>
                                          </p:val>
                                        </p:tav>
                                      </p:tavLst>
                                    </p:anim>
                                    <p:anim calcmode="lin" valueType="num">
                                      <p:cBhvr additive="base">
                                        <p:cTn id="1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100" dirty="0"/>
              <a:t/>
            </a:r>
            <a:br>
              <a:rPr lang="en-US" sz="3100" dirty="0"/>
            </a:br>
            <a:r>
              <a:rPr lang="en-US" sz="4400" b="1" dirty="0"/>
              <a:t>ANY QUESTIONS??? </a:t>
            </a:r>
            <a:r>
              <a:rPr lang="en-US" sz="3200" dirty="0"/>
              <a:t/>
            </a:r>
            <a:br>
              <a:rPr lang="en-US" sz="3200" dirty="0"/>
            </a:br>
            <a:r>
              <a:rPr lang="en-US" sz="3200" dirty="0"/>
              <a:t/>
            </a:r>
            <a:br>
              <a:rPr lang="en-US" sz="3200" dirty="0"/>
            </a:br>
            <a:r>
              <a:rPr lang="en-US" sz="3100" dirty="0"/>
              <a:t>Want contract templates? </a:t>
            </a:r>
            <a:br>
              <a:rPr lang="en-US" sz="3100" dirty="0"/>
            </a:br>
            <a:r>
              <a:rPr lang="en-US" sz="3100" dirty="0"/>
              <a:t>Think of a question later?  </a:t>
            </a:r>
            <a:br>
              <a:rPr lang="en-US" sz="3100" dirty="0"/>
            </a:br>
            <a:r>
              <a:rPr lang="en-US" sz="3100" dirty="0"/>
              <a:t>Call or email me</a:t>
            </a:r>
            <a:br>
              <a:rPr lang="en-US" sz="3100" dirty="0"/>
            </a:br>
            <a:endParaRPr lang="en-US" sz="3100" dirty="0"/>
          </a:p>
        </p:txBody>
      </p:sp>
      <p:sp>
        <p:nvSpPr>
          <p:cNvPr id="3" name="Text Placeholder 2"/>
          <p:cNvSpPr>
            <a:spLocks noGrp="1"/>
          </p:cNvSpPr>
          <p:nvPr>
            <p:ph type="body" idx="1"/>
          </p:nvPr>
        </p:nvSpPr>
        <p:spPr/>
        <p:txBody>
          <a:bodyPr>
            <a:noAutofit/>
          </a:bodyPr>
          <a:lstStyle/>
          <a:p>
            <a:r>
              <a:rPr lang="en-US" sz="2300" b="1" dirty="0"/>
              <a:t>JEAN BLOCK, CHIEF LEGAL OFFICER, LITTLE ROCK WASTEWATER</a:t>
            </a:r>
          </a:p>
          <a:p>
            <a:r>
              <a:rPr lang="en-US" sz="2300" b="1" dirty="0"/>
              <a:t>501.688.1408 / Jean.Block@lrwu.com</a:t>
            </a:r>
          </a:p>
        </p:txBody>
      </p:sp>
    </p:spTree>
    <p:extLst>
      <p:ext uri="{BB962C8B-B14F-4D97-AF65-F5344CB8AC3E}">
        <p14:creationId xmlns:p14="http://schemas.microsoft.com/office/powerpoint/2010/main" val="3133837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Why this topic?</a:t>
            </a:r>
          </a:p>
        </p:txBody>
      </p:sp>
      <p:sp>
        <p:nvSpPr>
          <p:cNvPr id="3" name="Content Placeholder 2"/>
          <p:cNvSpPr>
            <a:spLocks noGrp="1"/>
          </p:cNvSpPr>
          <p:nvPr>
            <p:ph idx="1"/>
          </p:nvPr>
        </p:nvSpPr>
        <p:spPr/>
        <p:txBody>
          <a:bodyPr/>
          <a:lstStyle/>
          <a:p>
            <a:endParaRPr lang="en-US" dirty="0"/>
          </a:p>
          <a:p>
            <a:r>
              <a:rPr lang="en-US" dirty="0"/>
              <a:t>How we got here</a:t>
            </a:r>
          </a:p>
          <a:p>
            <a:pPr marL="0" indent="0">
              <a:buNone/>
            </a:pPr>
            <a:endParaRPr lang="en-US" dirty="0"/>
          </a:p>
          <a:p>
            <a:r>
              <a:rPr lang="en-US" dirty="0"/>
              <a:t>Procurement + Contracts = How utilities get things done</a:t>
            </a:r>
          </a:p>
          <a:p>
            <a:pPr marL="0" indent="0">
              <a:buNone/>
            </a:pPr>
            <a:endParaRPr lang="en-US" dirty="0"/>
          </a:p>
          <a:p>
            <a:r>
              <a:rPr lang="en-US" dirty="0"/>
              <a:t>Two categories of utility procurements  - my presentation will cover both</a:t>
            </a:r>
          </a:p>
          <a:p>
            <a:endParaRPr lang="en-US" dirty="0"/>
          </a:p>
        </p:txBody>
      </p:sp>
    </p:spTree>
    <p:extLst>
      <p:ext uri="{BB962C8B-B14F-4D97-AF65-F5344CB8AC3E}">
        <p14:creationId xmlns:p14="http://schemas.microsoft.com/office/powerpoint/2010/main" val="973781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Two Categories of Utility Procurements</a:t>
            </a:r>
          </a:p>
        </p:txBody>
      </p:sp>
      <p:sp>
        <p:nvSpPr>
          <p:cNvPr id="3" name="Text Placeholder 2"/>
          <p:cNvSpPr>
            <a:spLocks noGrp="1"/>
          </p:cNvSpPr>
          <p:nvPr>
            <p:ph type="body" idx="1"/>
          </p:nvPr>
        </p:nvSpPr>
        <p:spPr/>
        <p:txBody>
          <a:bodyPr/>
          <a:lstStyle/>
          <a:p>
            <a:r>
              <a:rPr lang="en-US" b="1" dirty="0"/>
              <a:t>GENERAL PROCUREMENTS</a:t>
            </a:r>
          </a:p>
        </p:txBody>
      </p:sp>
      <p:sp>
        <p:nvSpPr>
          <p:cNvPr id="4" name="Content Placeholder 3"/>
          <p:cNvSpPr>
            <a:spLocks noGrp="1"/>
          </p:cNvSpPr>
          <p:nvPr>
            <p:ph sz="half" idx="2"/>
          </p:nvPr>
        </p:nvSpPr>
        <p:spPr/>
        <p:txBody>
          <a:bodyPr/>
          <a:lstStyle/>
          <a:p>
            <a:pPr>
              <a:buFont typeface="Wingdings" panose="05000000000000000000" pitchFamily="2" charset="2"/>
              <a:buChar char="Ø"/>
            </a:pPr>
            <a:r>
              <a:rPr lang="en-US" dirty="0"/>
              <a:t>Lawn services</a:t>
            </a:r>
          </a:p>
          <a:p>
            <a:pPr>
              <a:buFont typeface="Wingdings" panose="05000000000000000000" pitchFamily="2" charset="2"/>
              <a:buChar char="Ø"/>
            </a:pPr>
            <a:r>
              <a:rPr lang="en-US" dirty="0"/>
              <a:t>Pipes</a:t>
            </a:r>
          </a:p>
          <a:p>
            <a:pPr>
              <a:buFont typeface="Wingdings" panose="05000000000000000000" pitchFamily="2" charset="2"/>
              <a:buChar char="Ø"/>
            </a:pPr>
            <a:r>
              <a:rPr lang="en-US" dirty="0"/>
              <a:t>Vehicles</a:t>
            </a:r>
          </a:p>
          <a:p>
            <a:pPr>
              <a:buFont typeface="Wingdings" panose="05000000000000000000" pitchFamily="2" charset="2"/>
              <a:buChar char="Ø"/>
            </a:pPr>
            <a:r>
              <a:rPr lang="en-US" dirty="0"/>
              <a:t>Professional Services </a:t>
            </a:r>
          </a:p>
          <a:p>
            <a:pPr lvl="1">
              <a:buFont typeface="Courier New" panose="02070309020205020404" pitchFamily="49" charset="0"/>
              <a:buChar char="o"/>
            </a:pPr>
            <a:r>
              <a:rPr lang="en-US" dirty="0"/>
              <a:t>Banking service</a:t>
            </a:r>
          </a:p>
          <a:p>
            <a:pPr lvl="1">
              <a:buFont typeface="Courier New" panose="02070309020205020404" pitchFamily="49" charset="0"/>
              <a:buChar char="o"/>
            </a:pPr>
            <a:r>
              <a:rPr lang="en-US" dirty="0"/>
              <a:t>Janitorial services</a:t>
            </a:r>
          </a:p>
          <a:p>
            <a:pPr lvl="1">
              <a:buFont typeface="Courier New" panose="02070309020205020404" pitchFamily="49" charset="0"/>
              <a:buChar char="o"/>
            </a:pPr>
            <a:r>
              <a:rPr lang="en-US" dirty="0"/>
              <a:t>Legal services</a:t>
            </a:r>
          </a:p>
          <a:p>
            <a:pPr marL="457200" lvl="1" indent="0">
              <a:buNone/>
            </a:pPr>
            <a:endParaRPr lang="en-US" dirty="0"/>
          </a:p>
          <a:p>
            <a:endParaRPr lang="en-US" dirty="0"/>
          </a:p>
        </p:txBody>
      </p:sp>
      <p:sp>
        <p:nvSpPr>
          <p:cNvPr id="5" name="Text Placeholder 4"/>
          <p:cNvSpPr>
            <a:spLocks noGrp="1"/>
          </p:cNvSpPr>
          <p:nvPr>
            <p:ph type="body" sz="quarter" idx="3"/>
          </p:nvPr>
        </p:nvSpPr>
        <p:spPr/>
        <p:txBody>
          <a:bodyPr/>
          <a:lstStyle/>
          <a:p>
            <a:r>
              <a:rPr lang="en-US" b="1" dirty="0"/>
              <a:t>ENGINEERING SERVICES</a:t>
            </a:r>
          </a:p>
        </p:txBody>
      </p:sp>
      <p:sp>
        <p:nvSpPr>
          <p:cNvPr id="6" name="Content Placeholder 5"/>
          <p:cNvSpPr>
            <a:spLocks noGrp="1"/>
          </p:cNvSpPr>
          <p:nvPr>
            <p:ph sz="quarter" idx="4"/>
          </p:nvPr>
        </p:nvSpPr>
        <p:spPr/>
        <p:txBody>
          <a:bodyPr>
            <a:normAutofit/>
          </a:bodyPr>
          <a:lstStyle/>
          <a:p>
            <a:pPr lvl="0">
              <a:buFont typeface="Wingdings" panose="05000000000000000000" pitchFamily="2" charset="2"/>
              <a:buChar char="Ø"/>
            </a:pPr>
            <a:r>
              <a:rPr lang="en-US" dirty="0"/>
              <a:t>Feasibility Study Phase</a:t>
            </a:r>
          </a:p>
          <a:p>
            <a:pPr lvl="0">
              <a:buFont typeface="Wingdings" panose="05000000000000000000" pitchFamily="2" charset="2"/>
              <a:buChar char="Ø"/>
            </a:pPr>
            <a:r>
              <a:rPr lang="en-US" dirty="0"/>
              <a:t>Preliminary Engineering Phase</a:t>
            </a:r>
          </a:p>
          <a:p>
            <a:pPr lvl="0">
              <a:buFont typeface="Wingdings" panose="05000000000000000000" pitchFamily="2" charset="2"/>
              <a:buChar char="Ø"/>
            </a:pPr>
            <a:r>
              <a:rPr lang="en-US" dirty="0"/>
              <a:t>Design Phase (Full Engineering Design)</a:t>
            </a:r>
          </a:p>
          <a:p>
            <a:pPr lvl="0">
              <a:buFont typeface="Wingdings" panose="05000000000000000000" pitchFamily="2" charset="2"/>
              <a:buChar char="Ø"/>
            </a:pPr>
            <a:r>
              <a:rPr lang="en-US" dirty="0"/>
              <a:t>Bid Phase (bidding for the actual Contractor to Construct the project)</a:t>
            </a:r>
          </a:p>
          <a:p>
            <a:pPr lvl="0">
              <a:buFont typeface="Wingdings" panose="05000000000000000000" pitchFamily="2" charset="2"/>
              <a:buChar char="Ø"/>
            </a:pPr>
            <a:r>
              <a:rPr lang="en-US" dirty="0"/>
              <a:t>Construction Phase</a:t>
            </a:r>
          </a:p>
          <a:p>
            <a:pPr marL="0" indent="0">
              <a:buNone/>
            </a:pPr>
            <a:endParaRPr lang="en-US" dirty="0"/>
          </a:p>
        </p:txBody>
      </p:sp>
    </p:spTree>
    <p:extLst>
      <p:ext uri="{BB962C8B-B14F-4D97-AF65-F5344CB8AC3E}">
        <p14:creationId xmlns:p14="http://schemas.microsoft.com/office/powerpoint/2010/main" val="2817686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
                                            <p:txEl>
                                              <p:pRg st="0" end="0"/>
                                            </p:txEl>
                                          </p:spTgt>
                                        </p:tgtEl>
                                        <p:attrNameLst>
                                          <p:attrName>style.visibility</p:attrName>
                                        </p:attrNameLst>
                                      </p:cBhvr>
                                      <p:to>
                                        <p:strVal val="visible"/>
                                      </p:to>
                                    </p:set>
                                    <p:anim calcmode="lin" valueType="num">
                                      <p:cBhvr additive="base">
                                        <p:cTn id="2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
                                            <p:txEl>
                                              <p:pRg st="3" end="3"/>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Procurement (Bid) Documents</a:t>
            </a:r>
          </a:p>
        </p:txBody>
      </p:sp>
      <p:sp>
        <p:nvSpPr>
          <p:cNvPr id="3" name="Content Placeholder 2"/>
          <p:cNvSpPr>
            <a:spLocks noGrp="1"/>
          </p:cNvSpPr>
          <p:nvPr>
            <p:ph idx="1"/>
          </p:nvPr>
        </p:nvSpPr>
        <p:spPr/>
        <p:txBody>
          <a:bodyPr>
            <a:normAutofit fontScale="77500" lnSpcReduction="20000"/>
          </a:bodyPr>
          <a:lstStyle/>
          <a:p>
            <a:pPr marL="0" indent="0">
              <a:buNone/>
            </a:pPr>
            <a:r>
              <a:rPr lang="en-US" b="1" dirty="0"/>
              <a:t>REQUEST FOR QUALIFICATIONS </a:t>
            </a:r>
          </a:p>
          <a:p>
            <a:pPr marL="517525" indent="-285750"/>
            <a:r>
              <a:rPr lang="en-US" dirty="0"/>
              <a:t>Professional services</a:t>
            </a:r>
          </a:p>
          <a:p>
            <a:pPr marL="517525" indent="-285750"/>
            <a:r>
              <a:rPr lang="en-US" dirty="0"/>
              <a:t>Section based upon the bidder's qualifications.  Only after the most qualified respondent is identified does cost become a factor. </a:t>
            </a:r>
          </a:p>
          <a:p>
            <a:pPr marL="0" indent="0">
              <a:buNone/>
            </a:pPr>
            <a:r>
              <a:rPr lang="en-US" b="1" dirty="0"/>
              <a:t>REQUEST FOR PROPOSALS </a:t>
            </a:r>
            <a:endParaRPr lang="en-US" dirty="0"/>
          </a:p>
          <a:p>
            <a:pPr marL="517525" indent="-285750"/>
            <a:r>
              <a:rPr lang="en-US" dirty="0"/>
              <a:t>Services with defined need</a:t>
            </a:r>
          </a:p>
          <a:p>
            <a:pPr marL="517525" indent="-285750"/>
            <a:r>
              <a:rPr lang="en-US" dirty="0"/>
              <a:t>Award is made to the responsible bidder whose proposal is determined to be the most advantageous, taking into consideration price, evaluation factors set forth in the solicitation, and vendor qualifications. - Price in not a primary evaluation factor.</a:t>
            </a:r>
          </a:p>
          <a:p>
            <a:pPr marL="0" indent="0">
              <a:buNone/>
            </a:pPr>
            <a:r>
              <a:rPr lang="en-US" b="1" dirty="0"/>
              <a:t>INVITATIONS TO BID</a:t>
            </a:r>
          </a:p>
          <a:p>
            <a:pPr marL="517525" lvl="1"/>
            <a:r>
              <a:rPr lang="en-US" sz="1800" dirty="0"/>
              <a:t>Items where low price is the key factor</a:t>
            </a:r>
          </a:p>
          <a:p>
            <a:pPr marL="517525" lvl="1"/>
            <a:r>
              <a:rPr lang="en-US" sz="1800" dirty="0"/>
              <a:t>Awarded to the responsive and responsible bidder who has submitted the lowest bid that meets the requirements and criteria set forth in the solicitation.  </a:t>
            </a:r>
          </a:p>
          <a:p>
            <a:pPr marL="0" indent="0">
              <a:buNone/>
            </a:pPr>
            <a:endParaRPr lang="en-US" b="1" dirty="0"/>
          </a:p>
          <a:p>
            <a:endParaRPr lang="en-US" sz="1800" dirty="0"/>
          </a:p>
          <a:p>
            <a:pPr>
              <a:buFont typeface="Wingdings" panose="05000000000000000000" pitchFamily="2" charset="2"/>
              <a:buChar char="Ø"/>
            </a:pPr>
            <a:endParaRPr lang="en-US" sz="1800" dirty="0"/>
          </a:p>
          <a:p>
            <a:pPr>
              <a:buFont typeface="Wingdings" panose="05000000000000000000" pitchFamily="2" charset="2"/>
              <a:buChar char="Ø"/>
            </a:pPr>
            <a:endParaRPr lang="en-US" sz="1800" dirty="0"/>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1850940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300" dirty="0"/>
              <a:t>Key Terms &amp; Conditions in Bid Documents</a:t>
            </a:r>
          </a:p>
        </p:txBody>
      </p:sp>
      <p:sp>
        <p:nvSpPr>
          <p:cNvPr id="3" name="Content Placeholder 2"/>
          <p:cNvSpPr>
            <a:spLocks noGrp="1"/>
          </p:cNvSpPr>
          <p:nvPr>
            <p:ph idx="1"/>
          </p:nvPr>
        </p:nvSpPr>
        <p:spPr/>
        <p:txBody>
          <a:bodyPr/>
          <a:lstStyle/>
          <a:p>
            <a:r>
              <a:rPr lang="en-US" dirty="0"/>
              <a:t>Cone of Silence</a:t>
            </a:r>
          </a:p>
          <a:p>
            <a:r>
              <a:rPr lang="en-US" dirty="0"/>
              <a:t>Indemnification</a:t>
            </a:r>
          </a:p>
          <a:p>
            <a:r>
              <a:rPr lang="en-US" dirty="0"/>
              <a:t>FOIA / Proprietary Information</a:t>
            </a:r>
          </a:p>
          <a:p>
            <a:r>
              <a:rPr lang="en-US" dirty="0"/>
              <a:t>Conflict of Interest Disclosure</a:t>
            </a:r>
          </a:p>
          <a:p>
            <a:r>
              <a:rPr lang="en-US" dirty="0"/>
              <a:t>Publicity</a:t>
            </a:r>
          </a:p>
          <a:p>
            <a:r>
              <a:rPr lang="en-US" dirty="0"/>
              <a:t>Right to award or not award a contract</a:t>
            </a:r>
          </a:p>
          <a:p>
            <a:r>
              <a:rPr lang="en-US" dirty="0"/>
              <a:t>Award to multiple vendors</a:t>
            </a:r>
          </a:p>
        </p:txBody>
      </p:sp>
    </p:spTree>
    <p:extLst>
      <p:ext uri="{BB962C8B-B14F-4D97-AF65-F5344CB8AC3E}">
        <p14:creationId xmlns:p14="http://schemas.microsoft.com/office/powerpoint/2010/main" val="1121917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300" dirty="0"/>
              <a:t>Key Terms &amp; Conditions in Bid Documents</a:t>
            </a:r>
            <a:br>
              <a:rPr lang="en-US" sz="3300" dirty="0"/>
            </a:br>
            <a:r>
              <a:rPr lang="en-US" sz="2900" dirty="0"/>
              <a:t>Cone of Silence</a:t>
            </a:r>
          </a:p>
        </p:txBody>
      </p:sp>
      <p:sp>
        <p:nvSpPr>
          <p:cNvPr id="3" name="Content Placeholder 2"/>
          <p:cNvSpPr>
            <a:spLocks noGrp="1"/>
          </p:cNvSpPr>
          <p:nvPr>
            <p:ph idx="1"/>
          </p:nvPr>
        </p:nvSpPr>
        <p:spPr/>
        <p:txBody>
          <a:bodyPr>
            <a:normAutofit fontScale="62500" lnSpcReduction="20000"/>
          </a:bodyPr>
          <a:lstStyle/>
          <a:p>
            <a:pPr marL="0" lvl="0" indent="0">
              <a:buNone/>
            </a:pPr>
            <a:endParaRPr lang="en-US" dirty="0"/>
          </a:p>
          <a:p>
            <a:r>
              <a:rPr lang="en-US" sz="2500" b="1" dirty="0"/>
              <a:t>Communication pertaining to this bid shall be directed to </a:t>
            </a:r>
            <a:r>
              <a:rPr lang="en-US" sz="2500" dirty="0"/>
              <a:t>the LRW buyer listed on page one of this solicitation. LRW has imposed an </a:t>
            </a:r>
            <a:r>
              <a:rPr lang="en-US" sz="2500" b="1" dirty="0"/>
              <a:t>absolute prohibition against any communication or contact </a:t>
            </a:r>
            <a:r>
              <a:rPr lang="en-US" sz="2500" dirty="0"/>
              <a:t>with any other LRW personnel, consultant, or Little Rock Water Reclamation Commission member regarding this bid process.</a:t>
            </a:r>
          </a:p>
          <a:p>
            <a:r>
              <a:rPr lang="en-US" sz="2500" dirty="0"/>
              <a:t>The </a:t>
            </a:r>
            <a:r>
              <a:rPr lang="en-US" sz="2500" b="1" dirty="0"/>
              <a:t>prohibition begins</a:t>
            </a:r>
            <a:r>
              <a:rPr lang="en-US" sz="2500" dirty="0"/>
              <a:t> with the publication of this solicitation document, remains in place through the LRW solicitation and award process, and ends only after LRW has executed a contract with the successful vendor.  </a:t>
            </a:r>
          </a:p>
          <a:p>
            <a:r>
              <a:rPr lang="en-US" sz="2500" dirty="0"/>
              <a:t>The </a:t>
            </a:r>
            <a:r>
              <a:rPr lang="en-US" sz="2500" b="1" dirty="0"/>
              <a:t>prohibition is suspended </a:t>
            </a:r>
            <a:r>
              <a:rPr lang="en-US" sz="2500" dirty="0"/>
              <a:t>only when the LRW Buyer initiates or consents to a meeting or communications for the purpose of clarifying a solicitation or another solicitation-related action.</a:t>
            </a:r>
          </a:p>
          <a:p>
            <a:r>
              <a:rPr lang="en-US" sz="2500" dirty="0"/>
              <a:t>A </a:t>
            </a:r>
            <a:r>
              <a:rPr lang="en-US" sz="2500" b="1" dirty="0"/>
              <a:t>violation</a:t>
            </a:r>
            <a:r>
              <a:rPr lang="en-US" sz="2500" dirty="0"/>
              <a:t> of this policy </a:t>
            </a:r>
            <a:r>
              <a:rPr lang="en-US" sz="2500" b="1" dirty="0"/>
              <a:t>may result in the disqualification</a:t>
            </a:r>
            <a:r>
              <a:rPr lang="en-US" sz="2500" dirty="0"/>
              <a:t> of an offending vendor’s response.  </a:t>
            </a:r>
          </a:p>
          <a:p>
            <a:pPr marL="0" indent="0">
              <a:buNone/>
            </a:pPr>
            <a:endParaRPr lang="en-US" sz="3200" dirty="0"/>
          </a:p>
          <a:p>
            <a:endParaRPr lang="en-US" dirty="0"/>
          </a:p>
        </p:txBody>
      </p:sp>
    </p:spTree>
    <p:extLst>
      <p:ext uri="{BB962C8B-B14F-4D97-AF65-F5344CB8AC3E}">
        <p14:creationId xmlns:p14="http://schemas.microsoft.com/office/powerpoint/2010/main" val="2306535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300" dirty="0"/>
              <a:t>Key Terms &amp; Conditions in Bid Documents</a:t>
            </a:r>
            <a:r>
              <a:rPr lang="en-US" dirty="0"/>
              <a:t/>
            </a:r>
            <a:br>
              <a:rPr lang="en-US" dirty="0"/>
            </a:br>
            <a:r>
              <a:rPr lang="en-US" sz="2900" dirty="0"/>
              <a:t>Indemnification</a:t>
            </a:r>
          </a:p>
        </p:txBody>
      </p:sp>
      <p:sp>
        <p:nvSpPr>
          <p:cNvPr id="3" name="Content Placeholder 2"/>
          <p:cNvSpPr>
            <a:spLocks noGrp="1"/>
          </p:cNvSpPr>
          <p:nvPr>
            <p:ph idx="1"/>
          </p:nvPr>
        </p:nvSpPr>
        <p:spPr/>
        <p:txBody>
          <a:bodyPr/>
          <a:lstStyle/>
          <a:p>
            <a:pPr marL="0" indent="0">
              <a:buNone/>
            </a:pPr>
            <a:r>
              <a:rPr lang="en-US" dirty="0"/>
              <a:t>Vendor shall indemnify and save harmless LRW and its employees from all suits, actions, legal proceedings, claims, demands, damages, costs…….of any nature whatsoever incurred by any of them including attorney's fees arising out of a willful or negligent act, or omission. </a:t>
            </a:r>
          </a:p>
          <a:p>
            <a:pPr marL="0" indent="0">
              <a:buNone/>
            </a:pPr>
            <a:endParaRPr lang="en-US" dirty="0"/>
          </a:p>
          <a:p>
            <a:pPr marL="0" indent="0">
              <a:buNone/>
            </a:pPr>
            <a:r>
              <a:rPr lang="en-US" dirty="0"/>
              <a:t>However, Vendor shall not be liable for any suits, actions, legal proceedings, claims, demands, damages, costs…..arising out of the award of any resulting contract or a willful or negligent act, or omission of LRW.</a:t>
            </a:r>
          </a:p>
          <a:p>
            <a:pPr marL="0" indent="0">
              <a:buNone/>
            </a:pPr>
            <a:endParaRPr lang="en-US" dirty="0"/>
          </a:p>
        </p:txBody>
      </p:sp>
    </p:spTree>
    <p:extLst>
      <p:ext uri="{BB962C8B-B14F-4D97-AF65-F5344CB8AC3E}">
        <p14:creationId xmlns:p14="http://schemas.microsoft.com/office/powerpoint/2010/main" val="81981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300" dirty="0"/>
              <a:t>Key Terms &amp; Conditions in Bid Documents</a:t>
            </a:r>
            <a:br>
              <a:rPr lang="en-US" sz="3300" dirty="0"/>
            </a:br>
            <a:r>
              <a:rPr lang="en-US" sz="2900" dirty="0"/>
              <a:t>Freedom Of Information Act</a:t>
            </a:r>
          </a:p>
        </p:txBody>
      </p:sp>
      <p:sp>
        <p:nvSpPr>
          <p:cNvPr id="3" name="Content Placeholder 2"/>
          <p:cNvSpPr>
            <a:spLocks noGrp="1"/>
          </p:cNvSpPr>
          <p:nvPr>
            <p:ph idx="1"/>
          </p:nvPr>
        </p:nvSpPr>
        <p:spPr/>
        <p:txBody>
          <a:bodyPr>
            <a:normAutofit/>
          </a:bodyPr>
          <a:lstStyle/>
          <a:p>
            <a:pPr marL="457200" lvl="1" indent="0">
              <a:buNone/>
            </a:pPr>
            <a:r>
              <a:rPr lang="en-US" dirty="0"/>
              <a:t>Response documents shall be subject to the Arkansas Freedom of Information Act (FOIA).  </a:t>
            </a:r>
          </a:p>
          <a:p>
            <a:pPr marL="0" indent="0">
              <a:buNone/>
            </a:pPr>
            <a:r>
              <a:rPr lang="en-US" dirty="0"/>
              <a:t>   </a:t>
            </a:r>
          </a:p>
          <a:p>
            <a:pPr marL="457200" lvl="1" indent="0">
              <a:buNone/>
            </a:pPr>
            <a:r>
              <a:rPr lang="en-US" dirty="0"/>
              <a:t>Vendor is responsible for identifying proprietary information.  Provide redacted copy of bid documents. </a:t>
            </a:r>
          </a:p>
          <a:p>
            <a:pPr marL="0" indent="0">
              <a:buNone/>
            </a:pPr>
            <a:r>
              <a:rPr lang="en-US" dirty="0"/>
              <a:t> </a:t>
            </a:r>
          </a:p>
          <a:p>
            <a:pPr marL="457200" lvl="1" indent="0">
              <a:buNone/>
            </a:pPr>
            <a:r>
              <a:rPr lang="en-US" dirty="0"/>
              <a:t>Utility decides if redacted information is subject to FOIA.  If utility’s lawyer does not believe redacted information meets standard to withhold from FOIA request, inform the Vendor before releasing the documents. </a:t>
            </a:r>
          </a:p>
          <a:p>
            <a:pPr marL="0" indent="0">
              <a:buNone/>
            </a:pPr>
            <a:endParaRPr lang="en-US" dirty="0"/>
          </a:p>
        </p:txBody>
      </p:sp>
    </p:spTree>
    <p:extLst>
      <p:ext uri="{BB962C8B-B14F-4D97-AF65-F5344CB8AC3E}">
        <p14:creationId xmlns:p14="http://schemas.microsoft.com/office/powerpoint/2010/main" val="34054359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16025</TotalTime>
  <Words>1705</Words>
  <Application>Microsoft Office PowerPoint</Application>
  <PresentationFormat>Custom</PresentationFormat>
  <Paragraphs>181</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Ion Boardroom</vt:lpstr>
      <vt:lpstr>Procurement &amp; Contract Terms &amp; Conditions for Utilities </vt:lpstr>
      <vt:lpstr>A LITTLE HUMOR BEFORE THIS DRY TOPIC </vt:lpstr>
      <vt:lpstr>Why this topic?</vt:lpstr>
      <vt:lpstr>Two Categories of Utility Procurements</vt:lpstr>
      <vt:lpstr>Procurement (Bid) Documents</vt:lpstr>
      <vt:lpstr>Key Terms &amp; Conditions in Bid Documents</vt:lpstr>
      <vt:lpstr>Key Terms &amp; Conditions in Bid Documents Cone of Silence</vt:lpstr>
      <vt:lpstr>Key Terms &amp; Conditions in Bid Documents Indemnification</vt:lpstr>
      <vt:lpstr>Key Terms &amp; Conditions in Bid Documents Freedom Of Information Act</vt:lpstr>
      <vt:lpstr>Key Terms &amp; Conditions in Bid Documents Conflict of Interest Disclosure</vt:lpstr>
      <vt:lpstr>Key Terms &amp; Conditions in Bid Documents Publicity</vt:lpstr>
      <vt:lpstr>Key Terms &amp; Conditions in Bid Documents Right to Award Contract/ Multiple vendors</vt:lpstr>
      <vt:lpstr>You’ve done the procurement   Next comes the contract!  </vt:lpstr>
      <vt:lpstr>Vendor Contracts - What to watch for!</vt:lpstr>
      <vt:lpstr>Vendor Contracts - What to watch for! Indemnification/Hold Harmless Provisions</vt:lpstr>
      <vt:lpstr>Vendor Contracts - What to watch for! !Utilities Have Statutory Immunity!</vt:lpstr>
      <vt:lpstr>Vendor Contracts - What to watch for! Insurance Coverage Provisions</vt:lpstr>
      <vt:lpstr>Vendor Contracts - What to watch for! !Utilities Have Statutory Immunity!</vt:lpstr>
      <vt:lpstr>Vendor Contracts - What to watch for! Automatic Renewal Provisions</vt:lpstr>
      <vt:lpstr>Vendor Contracts - What to watch for! Venue &amp; Governing Law Provisions</vt:lpstr>
      <vt:lpstr>Procurement &amp; Contract Tips</vt:lpstr>
      <vt:lpstr>Procurement &amp; Contract Tips</vt:lpstr>
      <vt:lpstr>Procurement &amp; Contract Tips</vt:lpstr>
      <vt:lpstr>Procurement &amp; Contract Tips</vt:lpstr>
      <vt:lpstr>YOU SURVIVED!!</vt:lpstr>
      <vt:lpstr> ANY QUESTIONS???   Want contract templates?  Think of a question later?   Call or email me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Jean Block</dc:creator>
  <cp:lastModifiedBy>Vivian Koettel</cp:lastModifiedBy>
  <cp:revision>107</cp:revision>
  <cp:lastPrinted>2017-04-30T17:15:45Z</cp:lastPrinted>
  <dcterms:created xsi:type="dcterms:W3CDTF">2017-04-17T21:09:20Z</dcterms:created>
  <dcterms:modified xsi:type="dcterms:W3CDTF">2017-05-03T19:12:21Z</dcterms:modified>
</cp:coreProperties>
</file>